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57" r:id="rId4"/>
    <p:sldId id="256" r:id="rId5"/>
    <p:sldId id="260" r:id="rId6"/>
    <p:sldId id="261"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14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x-none"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09/05/2014</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09/05/2014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09/05/2014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09/05/2014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x-none"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09/05/2014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09/05/2014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x-none"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09/05/2014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x-none"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09/05/2014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09/05/2014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x-none"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09/05/2014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x-none"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09/05/2014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09/05/2014</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jpeg"/><Relationship Id="rId5"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1166427"/>
            <a:ext cx="10414000" cy="2986473"/>
          </a:xfrm>
        </p:spPr>
        <p:txBody>
          <a:bodyPr>
            <a:normAutofit fontScale="90000"/>
          </a:bodyPr>
          <a:lstStyle/>
          <a:p>
            <a:pPr marL="1734505" indent="-1734505" algn="ctr" defTabSz="3450752">
              <a:lnSpc>
                <a:spcPct val="80000"/>
              </a:lnSpc>
              <a:defRPr/>
            </a:pP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a:latin typeface="Times New Roman" pitchFamily="18" charset="0"/>
                <a:cs typeface="Times New Roman" pitchFamily="18" charset="0"/>
              </a:rPr>
              <a:t/>
            </a:r>
            <a:br>
              <a:rPr lang="en-US" sz="2700" b="1" dirty="0">
                <a:latin typeface="Times New Roman" pitchFamily="18" charset="0"/>
                <a:cs typeface="Times New Roman" pitchFamily="18" charset="0"/>
              </a:rPr>
            </a:br>
            <a:r>
              <a:rPr lang="en-US" sz="2700" b="1" dirty="0" smtClean="0">
                <a:latin typeface="Times New Roman" pitchFamily="18" charset="0"/>
                <a:cs typeface="Times New Roman" pitchFamily="18" charset="0"/>
              </a:rPr>
              <a:t>Potential </a:t>
            </a:r>
            <a:r>
              <a:rPr lang="en-US" sz="2700" b="1" dirty="0">
                <a:latin typeface="Times New Roman" pitchFamily="18" charset="0"/>
                <a:cs typeface="Times New Roman" pitchFamily="18" charset="0"/>
              </a:rPr>
              <a:t>value of cardiac </a:t>
            </a:r>
            <a:r>
              <a:rPr lang="en-US" sz="2700" b="1" dirty="0" smtClean="0">
                <a:latin typeface="Times New Roman" pitchFamily="18" charset="0"/>
                <a:cs typeface="Times New Roman" pitchFamily="18" charset="0"/>
              </a:rPr>
              <a:t>magnetic resonance </a:t>
            </a:r>
            <a:r>
              <a:rPr lang="en-US" sz="2700" b="1" dirty="0">
                <a:latin typeface="Times New Roman" pitchFamily="18" charset="0"/>
                <a:cs typeface="Times New Roman" pitchFamily="18" charset="0"/>
              </a:rPr>
              <a:t>obtained long-axis </a:t>
            </a:r>
            <a:r>
              <a:rPr lang="en-US" sz="2700" b="1" dirty="0" smtClean="0">
                <a:latin typeface="Times New Roman" pitchFamily="18" charset="0"/>
                <a:cs typeface="Times New Roman" pitchFamily="18" charset="0"/>
              </a:rPr>
              <a:t>right ventricular </a:t>
            </a:r>
            <a:r>
              <a:rPr lang="en-US" sz="2700" b="1" dirty="0">
                <a:latin typeface="Times New Roman" pitchFamily="18" charset="0"/>
                <a:cs typeface="Times New Roman" pitchFamily="18" charset="0"/>
              </a:rPr>
              <a:t>displacement in the evaluation of patients with pulmonary arterial hypertension</a:t>
            </a:r>
            <a:br>
              <a:rPr lang="en-US" sz="2700" b="1" dirty="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sz="2000" b="1" dirty="0">
                <a:solidFill>
                  <a:schemeClr val="tx1"/>
                </a:solidFill>
                <a:latin typeface="Times New Roman" pitchFamily="18" charset="0"/>
                <a:cs typeface="Times New Roman" pitchFamily="18" charset="0"/>
              </a:rPr>
              <a:t>Sophia-Anastasia Mouratoglou,</a:t>
            </a:r>
            <a:r>
              <a:rPr lang="en-US" sz="2000" b="1" baseline="30000" dirty="0">
                <a:solidFill>
                  <a:schemeClr val="tx1"/>
                </a:solidFill>
                <a:latin typeface="Times New Roman" pitchFamily="18" charset="0"/>
                <a:cs typeface="Times New Roman" pitchFamily="18" charset="0"/>
              </a:rPr>
              <a:t>1</a:t>
            </a:r>
            <a:r>
              <a:rPr lang="en-US" sz="2000" b="1" dirty="0">
                <a:solidFill>
                  <a:schemeClr val="tx1"/>
                </a:solidFill>
                <a:latin typeface="Times New Roman" pitchFamily="18" charset="0"/>
                <a:cs typeface="Times New Roman" pitchFamily="18" charset="0"/>
              </a:rPr>
              <a:t> </a:t>
            </a:r>
            <a:r>
              <a:rPr lang="en-US" sz="2000" b="1" u="sng" dirty="0">
                <a:solidFill>
                  <a:schemeClr val="tx1"/>
                </a:solidFill>
                <a:latin typeface="Times New Roman" pitchFamily="18" charset="0"/>
                <a:cs typeface="Times New Roman" pitchFamily="18" charset="0"/>
              </a:rPr>
              <a:t>Alexandros Kallifatidis</a:t>
            </a:r>
            <a:r>
              <a:rPr lang="en-US" sz="2000" b="1" dirty="0">
                <a:solidFill>
                  <a:schemeClr val="tx1"/>
                </a:solidFill>
                <a:latin typeface="Times New Roman" pitchFamily="18" charset="0"/>
                <a:cs typeface="Times New Roman" pitchFamily="18" charset="0"/>
              </a:rPr>
              <a:t>,</a:t>
            </a:r>
            <a:r>
              <a:rPr lang="en-US" sz="2000" b="1" baseline="30000" dirty="0">
                <a:solidFill>
                  <a:schemeClr val="tx1"/>
                </a:solidFill>
                <a:latin typeface="Times New Roman" pitchFamily="18" charset="0"/>
                <a:cs typeface="Times New Roman" pitchFamily="18" charset="0"/>
              </a:rPr>
              <a:t>2</a:t>
            </a:r>
            <a:r>
              <a:rPr lang="en-US" sz="2000" b="1" dirty="0">
                <a:solidFill>
                  <a:schemeClr val="tx1"/>
                </a:solidFill>
                <a:latin typeface="Times New Roman" pitchFamily="18" charset="0"/>
                <a:cs typeface="Times New Roman" pitchFamily="18" charset="0"/>
              </a:rPr>
              <a:t> George Giannakoulas,</a:t>
            </a:r>
            <a:r>
              <a:rPr lang="en-US" sz="2000" b="1" baseline="30000" dirty="0">
                <a:solidFill>
                  <a:schemeClr val="tx1"/>
                </a:solidFill>
                <a:latin typeface="Times New Roman" pitchFamily="18" charset="0"/>
                <a:cs typeface="Times New Roman" pitchFamily="18" charset="0"/>
              </a:rPr>
              <a:t>1 </a:t>
            </a:r>
            <a:r>
              <a:rPr lang="en-US" sz="2000" b="1" dirty="0">
                <a:solidFill>
                  <a:schemeClr val="tx1"/>
                </a:solidFill>
                <a:latin typeface="Times New Roman" pitchFamily="18" charset="0"/>
                <a:cs typeface="Times New Roman" pitchFamily="18" charset="0"/>
              </a:rPr>
              <a:t>Julia Grapsa,</a:t>
            </a:r>
            <a:r>
              <a:rPr lang="en-US" sz="2000" b="1" baseline="30000" dirty="0">
                <a:solidFill>
                  <a:schemeClr val="tx1"/>
                </a:solidFill>
                <a:latin typeface="Times New Roman" pitchFamily="18" charset="0"/>
                <a:cs typeface="Times New Roman" pitchFamily="18" charset="0"/>
              </a:rPr>
              <a:t>4</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Vasileios</a:t>
            </a:r>
            <a:r>
              <a:rPr lang="en-US" sz="2000" b="1" dirty="0">
                <a:solidFill>
                  <a:schemeClr val="tx1"/>
                </a:solidFill>
                <a:latin typeface="Times New Roman" pitchFamily="18" charset="0"/>
                <a:cs typeface="Times New Roman" pitchFamily="18" charset="0"/>
              </a:rPr>
              <a:t> Kamperidis,</a:t>
            </a:r>
            <a:r>
              <a:rPr lang="en-US" sz="2000" b="1" baseline="30000" dirty="0">
                <a:solidFill>
                  <a:schemeClr val="tx1"/>
                </a:solidFill>
                <a:latin typeface="Times New Roman" pitchFamily="18" charset="0"/>
                <a:cs typeface="Times New Roman" pitchFamily="18" charset="0"/>
              </a:rPr>
              <a:t>1</a:t>
            </a:r>
            <a:r>
              <a:rPr lang="en-US" sz="2000" b="1" dirty="0">
                <a:solidFill>
                  <a:schemeClr val="tx1"/>
                </a:solidFill>
                <a:latin typeface="Times New Roman" pitchFamily="18" charset="0"/>
                <a:cs typeface="Times New Roman" pitchFamily="18" charset="0"/>
              </a:rPr>
              <a:t> Georgia Pitsiou,</a:t>
            </a:r>
            <a:r>
              <a:rPr lang="en-US" sz="2000" b="1" baseline="30000" dirty="0">
                <a:solidFill>
                  <a:schemeClr val="tx1"/>
                </a:solidFill>
                <a:latin typeface="Times New Roman" pitchFamily="18" charset="0"/>
                <a:cs typeface="Times New Roman" pitchFamily="18" charset="0"/>
              </a:rPr>
              <a:t>3</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Ioannis</a:t>
            </a:r>
            <a:r>
              <a:rPr lang="en-US" sz="2000" b="1" dirty="0">
                <a:solidFill>
                  <a:schemeClr val="tx1"/>
                </a:solidFill>
                <a:latin typeface="Times New Roman" pitchFamily="18" charset="0"/>
                <a:cs typeface="Times New Roman" pitchFamily="18" charset="0"/>
              </a:rPr>
              <a:t> Stanopoulos,</a:t>
            </a:r>
            <a:r>
              <a:rPr lang="en-US" sz="2000" b="1" baseline="30000" dirty="0">
                <a:solidFill>
                  <a:schemeClr val="tx1"/>
                </a:solidFill>
                <a:latin typeface="Times New Roman" pitchFamily="18" charset="0"/>
                <a:cs typeface="Times New Roman" pitchFamily="18" charset="0"/>
              </a:rPr>
              <a:t>3</a:t>
            </a:r>
            <a:r>
              <a:rPr lang="en-US" sz="2000" b="1" dirty="0">
                <a:solidFill>
                  <a:schemeClr val="tx1"/>
                </a:solidFill>
                <a:latin typeface="Times New Roman" pitchFamily="18" charset="0"/>
                <a:cs typeface="Times New Roman" pitchFamily="18" charset="0"/>
              </a:rPr>
              <a:t> Stavros Hadjimiltiades,</a:t>
            </a:r>
            <a:r>
              <a:rPr lang="en-US" sz="2000" b="1" baseline="30000" dirty="0">
                <a:solidFill>
                  <a:schemeClr val="tx1"/>
                </a:solidFill>
                <a:latin typeface="Times New Roman" pitchFamily="18" charset="0"/>
                <a:cs typeface="Times New Roman" pitchFamily="18" charset="0"/>
              </a:rPr>
              <a:t>1</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Haralambos</a:t>
            </a:r>
            <a:r>
              <a:rPr lang="en-US" sz="2000" b="1" dirty="0">
                <a:solidFill>
                  <a:schemeClr val="tx1"/>
                </a:solidFill>
                <a:latin typeface="Times New Roman" pitchFamily="18" charset="0"/>
                <a:cs typeface="Times New Roman" pitchFamily="18" charset="0"/>
              </a:rPr>
              <a:t> Karvounis</a:t>
            </a:r>
            <a:r>
              <a:rPr lang="en-US" sz="2000" b="1" baseline="30000" dirty="0">
                <a:solidFill>
                  <a:schemeClr val="tx1"/>
                </a:solidFill>
                <a:latin typeface="Times New Roman" pitchFamily="18" charset="0"/>
                <a:cs typeface="Times New Roman" pitchFamily="18" charset="0"/>
              </a:rPr>
              <a:t>1</a:t>
            </a:r>
            <a:br>
              <a:rPr lang="en-US" sz="2000" b="1" baseline="30000" dirty="0">
                <a:solidFill>
                  <a:schemeClr val="tx1"/>
                </a:solidFill>
                <a:latin typeface="Times New Roman" pitchFamily="18" charset="0"/>
                <a:cs typeface="Times New Roman" pitchFamily="18" charset="0"/>
              </a:rPr>
            </a:br>
            <a:r>
              <a:rPr lang="en-US" sz="2000" b="1" baseline="30000" dirty="0">
                <a:latin typeface="Times New Roman" pitchFamily="18" charset="0"/>
                <a:cs typeface="Times New Roman" pitchFamily="18" charset="0"/>
              </a:rPr>
              <a:t/>
            </a:r>
            <a:br>
              <a:rPr lang="en-US" sz="2000" b="1" baseline="30000" dirty="0">
                <a:latin typeface="Times New Roman" pitchFamily="18" charset="0"/>
                <a:cs typeface="Times New Roman" pitchFamily="18" charset="0"/>
              </a:rPr>
            </a:b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endParaRPr lang="en-US" sz="2000" dirty="0"/>
          </a:p>
        </p:txBody>
      </p:sp>
      <p:sp>
        <p:nvSpPr>
          <p:cNvPr id="3" name="Content Placeholder 2"/>
          <p:cNvSpPr>
            <a:spLocks noGrp="1"/>
          </p:cNvSpPr>
          <p:nvPr>
            <p:ph idx="1"/>
          </p:nvPr>
        </p:nvSpPr>
        <p:spPr>
          <a:xfrm>
            <a:off x="508000" y="3987800"/>
            <a:ext cx="8483600" cy="3539527"/>
          </a:xfrm>
        </p:spPr>
        <p:txBody>
          <a:bodyPr/>
          <a:lstStyle/>
          <a:p>
            <a:r>
              <a:rPr lang="en-US" sz="1200" b="1" baseline="30000" dirty="0">
                <a:latin typeface="Times New Roman" pitchFamily="18" charset="0"/>
                <a:cs typeface="Times New Roman" pitchFamily="18" charset="0"/>
              </a:rPr>
              <a:t>1</a:t>
            </a:r>
            <a:r>
              <a:rPr lang="en-US" sz="1200" b="1" dirty="0">
                <a:latin typeface="Times New Roman" pitchFamily="18" charset="0"/>
                <a:cs typeface="Times New Roman" pitchFamily="18" charset="0"/>
              </a:rPr>
              <a:t>Aristotle University of Thessaloniki, 1</a:t>
            </a:r>
            <a:r>
              <a:rPr lang="en-US" sz="1200" b="1" baseline="30000" dirty="0">
                <a:latin typeface="Times New Roman" pitchFamily="18" charset="0"/>
                <a:cs typeface="Times New Roman" pitchFamily="18" charset="0"/>
              </a:rPr>
              <a:t>st</a:t>
            </a:r>
            <a:r>
              <a:rPr lang="en-US" sz="1200" b="1" dirty="0">
                <a:latin typeface="Times New Roman" pitchFamily="18" charset="0"/>
                <a:cs typeface="Times New Roman" pitchFamily="18" charset="0"/>
              </a:rPr>
              <a:t> Cardiology Department, AHEPA University Hospital, Thessaloniki, Greece</a:t>
            </a:r>
            <a:endParaRPr lang="el-GR" sz="1200" b="1" dirty="0">
              <a:latin typeface="Times New Roman" pitchFamily="18" charset="0"/>
              <a:cs typeface="Times New Roman" pitchFamily="18" charset="0"/>
            </a:endParaRPr>
          </a:p>
          <a:p>
            <a:r>
              <a:rPr lang="en-US" sz="1200" b="1" baseline="30000" dirty="0">
                <a:latin typeface="Times New Roman" pitchFamily="18" charset="0"/>
                <a:cs typeface="Times New Roman" pitchFamily="18" charset="0"/>
              </a:rPr>
              <a:t>2</a:t>
            </a:r>
            <a:r>
              <a:rPr lang="en-US" sz="1200" b="1" dirty="0">
                <a:latin typeface="Times New Roman" pitchFamily="18" charset="0"/>
                <a:cs typeface="Times New Roman" pitchFamily="18" charset="0"/>
              </a:rPr>
              <a:t>St. Luke's Hospital, Radiology Department</a:t>
            </a:r>
            <a:endParaRPr lang="el-GR" sz="1200" b="1" dirty="0">
              <a:latin typeface="Times New Roman" pitchFamily="18" charset="0"/>
              <a:cs typeface="Times New Roman" pitchFamily="18" charset="0"/>
            </a:endParaRPr>
          </a:p>
          <a:p>
            <a:r>
              <a:rPr lang="en-US" sz="1200" b="1" baseline="30000" dirty="0">
                <a:latin typeface="Times New Roman" pitchFamily="18" charset="0"/>
                <a:cs typeface="Times New Roman" pitchFamily="18" charset="0"/>
              </a:rPr>
              <a:t>3</a:t>
            </a:r>
            <a:r>
              <a:rPr lang="en-US" sz="1200" b="1" dirty="0">
                <a:latin typeface="Times New Roman" pitchFamily="18" charset="0"/>
                <a:cs typeface="Times New Roman" pitchFamily="18" charset="0"/>
              </a:rPr>
              <a:t>Aristotle University of Thessaloniki, Respiratory Failure Unit, G. </a:t>
            </a:r>
            <a:r>
              <a:rPr lang="en-US" sz="1200" b="1" dirty="0" err="1">
                <a:latin typeface="Times New Roman" pitchFamily="18" charset="0"/>
                <a:cs typeface="Times New Roman" pitchFamily="18" charset="0"/>
              </a:rPr>
              <a:t>Papanikolaou</a:t>
            </a:r>
            <a:r>
              <a:rPr lang="en-US" sz="1200" b="1" dirty="0">
                <a:latin typeface="Times New Roman" pitchFamily="18" charset="0"/>
                <a:cs typeface="Times New Roman" pitchFamily="18" charset="0"/>
              </a:rPr>
              <a:t> General Hospital, Thessaloniki, Greece</a:t>
            </a:r>
          </a:p>
          <a:p>
            <a:r>
              <a:rPr lang="en-US" sz="1200" b="1" baseline="30000" dirty="0">
                <a:latin typeface="Times New Roman" pitchFamily="18" charset="0"/>
                <a:cs typeface="Times New Roman" pitchFamily="18" charset="0"/>
              </a:rPr>
              <a:t>4</a:t>
            </a:r>
            <a:r>
              <a:rPr lang="en-US" sz="1200" b="1" dirty="0">
                <a:latin typeface="Times New Roman" pitchFamily="18" charset="0"/>
                <a:cs typeface="Times New Roman" pitchFamily="18" charset="0"/>
              </a:rPr>
              <a:t>Royal </a:t>
            </a:r>
            <a:r>
              <a:rPr lang="en-US" sz="1200" b="1" dirty="0" err="1">
                <a:latin typeface="Times New Roman" pitchFamily="18" charset="0"/>
                <a:cs typeface="Times New Roman" pitchFamily="18" charset="0"/>
              </a:rPr>
              <a:t>Brompton</a:t>
            </a:r>
            <a:r>
              <a:rPr lang="en-US" sz="1200" b="1" dirty="0">
                <a:latin typeface="Times New Roman" pitchFamily="18" charset="0"/>
                <a:cs typeface="Times New Roman" pitchFamily="18" charset="0"/>
              </a:rPr>
              <a:t> and </a:t>
            </a:r>
            <a:r>
              <a:rPr lang="en-US" sz="1200" b="1" dirty="0" err="1">
                <a:latin typeface="Times New Roman" pitchFamily="18" charset="0"/>
                <a:cs typeface="Times New Roman" pitchFamily="18" charset="0"/>
              </a:rPr>
              <a:t>Harefield</a:t>
            </a:r>
            <a:r>
              <a:rPr lang="en-US" sz="1200" b="1" dirty="0">
                <a:latin typeface="Times New Roman" pitchFamily="18" charset="0"/>
                <a:cs typeface="Times New Roman" pitchFamily="18" charset="0"/>
              </a:rPr>
              <a:t> NHS Foundation Trust, Department of Cardiology, London, United Kingdom</a:t>
            </a:r>
            <a:endParaRPr lang="el-GR" sz="1200" b="1" dirty="0">
              <a:latin typeface="Times New Roman" pitchFamily="18" charset="0"/>
              <a:cs typeface="Times New Roman" pitchFamily="18" charset="0"/>
            </a:endParaRPr>
          </a:p>
          <a:p>
            <a:endParaRPr lang="en-US" b="1" dirty="0"/>
          </a:p>
        </p:txBody>
      </p:sp>
      <p:pic>
        <p:nvPicPr>
          <p:cNvPr id="4" name="Picture 6" descr="http://www.acardiology.gr/Designs/acardio/tmp_images/header.jpg"/>
          <p:cNvPicPr preferRelativeResize="0">
            <a:picLocks noChangeArrowheads="1"/>
          </p:cNvPicPr>
          <p:nvPr/>
        </p:nvPicPr>
        <p:blipFill>
          <a:blip r:embed="rId2" cstate="print"/>
          <a:srcRect l="21385" t="9859" r="69597" b="37560"/>
          <a:stretch>
            <a:fillRect/>
          </a:stretch>
        </p:blipFill>
        <p:spPr bwMode="auto">
          <a:xfrm>
            <a:off x="-12700" y="0"/>
            <a:ext cx="1333500" cy="1282699"/>
          </a:xfrm>
          <a:prstGeom prst="rect">
            <a:avLst/>
          </a:prstGeom>
          <a:noFill/>
          <a:ln w="9525">
            <a:noFill/>
            <a:miter lim="800000"/>
            <a:headEnd/>
            <a:tailEnd/>
          </a:ln>
        </p:spPr>
      </p:pic>
      <p:sp>
        <p:nvSpPr>
          <p:cNvPr id="5" name="12 - Ορθογώνιο"/>
          <p:cNvSpPr/>
          <p:nvPr/>
        </p:nvSpPr>
        <p:spPr>
          <a:xfrm>
            <a:off x="382341" y="-431800"/>
            <a:ext cx="3384376" cy="1944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Times New Roman" pitchFamily="18" charset="0"/>
                <a:cs typeface="Times New Roman" pitchFamily="18" charset="0"/>
              </a:rPr>
              <a:t>Aristotle University </a:t>
            </a:r>
            <a:endParaRPr lang="en-US" sz="1400" dirty="0" smtClean="0">
              <a:solidFill>
                <a:schemeClr val="tx1"/>
              </a:solidFill>
              <a:latin typeface="Times New Roman" pitchFamily="18" charset="0"/>
              <a:cs typeface="Times New Roman" pitchFamily="18" charset="0"/>
            </a:endParaRPr>
          </a:p>
          <a:p>
            <a:pPr algn="ctr"/>
            <a:r>
              <a:rPr lang="en-US" sz="1400" dirty="0" smtClean="0">
                <a:solidFill>
                  <a:schemeClr val="tx1"/>
                </a:solidFill>
                <a:latin typeface="Times New Roman" pitchFamily="18" charset="0"/>
                <a:cs typeface="Times New Roman" pitchFamily="18" charset="0"/>
              </a:rPr>
              <a:t>of </a:t>
            </a:r>
            <a:r>
              <a:rPr lang="en-US" sz="1400" dirty="0" smtClean="0">
                <a:solidFill>
                  <a:schemeClr val="tx1"/>
                </a:solidFill>
                <a:latin typeface="Times New Roman" pitchFamily="18" charset="0"/>
                <a:cs typeface="Times New Roman" pitchFamily="18" charset="0"/>
              </a:rPr>
              <a:t>Thessaloniki</a:t>
            </a:r>
            <a:endParaRPr lang="el-GR" sz="1400" dirty="0">
              <a:solidFill>
                <a:schemeClr val="tx1"/>
              </a:solidFill>
              <a:latin typeface="Times New Roman" pitchFamily="18" charset="0"/>
              <a:cs typeface="Times New Roman" pitchFamily="18" charset="0"/>
            </a:endParaRPr>
          </a:p>
        </p:txBody>
      </p:sp>
      <p:sp>
        <p:nvSpPr>
          <p:cNvPr id="6" name="TextBox 5"/>
          <p:cNvSpPr txBox="1"/>
          <p:nvPr/>
        </p:nvSpPr>
        <p:spPr>
          <a:xfrm>
            <a:off x="6350538" y="169828"/>
            <a:ext cx="1685077" cy="954107"/>
          </a:xfrm>
          <a:prstGeom prst="rect">
            <a:avLst/>
          </a:prstGeom>
          <a:noFill/>
        </p:spPr>
        <p:txBody>
          <a:bodyPr wrap="none" rtlCol="0">
            <a:spAutoFit/>
          </a:bodyPr>
          <a:lstStyle/>
          <a:p>
            <a:pPr algn="just"/>
            <a:r>
              <a:rPr lang="en-US" sz="1400" dirty="0">
                <a:latin typeface="Times New Roman" pitchFamily="18" charset="0"/>
                <a:cs typeface="Times New Roman" pitchFamily="18" charset="0"/>
              </a:rPr>
              <a:t>1</a:t>
            </a:r>
            <a:r>
              <a:rPr lang="en-US" sz="1400" baseline="30000" dirty="0">
                <a:latin typeface="Times New Roman" pitchFamily="18" charset="0"/>
                <a:cs typeface="Times New Roman" pitchFamily="18" charset="0"/>
              </a:rPr>
              <a:t>st</a:t>
            </a:r>
            <a:r>
              <a:rPr lang="en-US" sz="1400" dirty="0">
                <a:latin typeface="Times New Roman" pitchFamily="18" charset="0"/>
                <a:cs typeface="Times New Roman" pitchFamily="18" charset="0"/>
              </a:rPr>
              <a:t> Department of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Cardiology</a:t>
            </a:r>
            <a:r>
              <a:rPr lang="en-US" sz="1400" dirty="0" smtClean="0">
                <a:latin typeface="Times New Roman" pitchFamily="18" charset="0"/>
                <a:cs typeface="Times New Roman" pitchFamily="18" charset="0"/>
              </a:rPr>
              <a:t>, AHEPA</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smtClean="0">
                <a:latin typeface="Times New Roman" pitchFamily="18" charset="0"/>
                <a:cs typeface="Times New Roman" pitchFamily="18" charset="0"/>
              </a:rPr>
              <a:t>University </a:t>
            </a:r>
            <a:r>
              <a:rPr lang="en-US" sz="1400" dirty="0">
                <a:latin typeface="Times New Roman" pitchFamily="18" charset="0"/>
                <a:cs typeface="Times New Roman" pitchFamily="18" charset="0"/>
              </a:rPr>
              <a:t>Hospital</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endParaRPr lang="en-US" sz="1400" dirty="0"/>
          </a:p>
        </p:txBody>
      </p:sp>
      <p:pic>
        <p:nvPicPr>
          <p:cNvPr id="7" name="Picture 2" descr="auth_logo_color"/>
          <p:cNvPicPr>
            <a:picLocks noChangeAspect="1" noChangeArrowheads="1"/>
          </p:cNvPicPr>
          <p:nvPr/>
        </p:nvPicPr>
        <p:blipFill>
          <a:blip r:embed="rId3" cstate="print"/>
          <a:srcRect/>
          <a:stretch>
            <a:fillRect/>
          </a:stretch>
        </p:blipFill>
        <p:spPr bwMode="auto">
          <a:xfrm>
            <a:off x="7959910" y="-1"/>
            <a:ext cx="1184090" cy="1166427"/>
          </a:xfrm>
          <a:prstGeom prst="rect">
            <a:avLst/>
          </a:prstGeom>
          <a:noFill/>
          <a:ln w="9525">
            <a:noFill/>
            <a:miter lim="800000"/>
            <a:headEnd/>
            <a:tailEnd/>
          </a:ln>
        </p:spPr>
      </p:pic>
    </p:spTree>
    <p:extLst>
      <p:ext uri="{BB962C8B-B14F-4D97-AF65-F5344CB8AC3E}">
        <p14:creationId xmlns:p14="http://schemas.microsoft.com/office/powerpoint/2010/main" val="40179553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795415"/>
            <a:ext cx="7315200" cy="1154097"/>
          </a:xfrm>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1.Dellegrotalie S, </a:t>
            </a:r>
            <a:r>
              <a:rPr lang="en-US" dirty="0" err="1">
                <a:latin typeface="Times New Roman" pitchFamily="18" charset="0"/>
                <a:cs typeface="Times New Roman" pitchFamily="18" charset="0"/>
              </a:rPr>
              <a:t>Sanz</a:t>
            </a:r>
            <a:r>
              <a:rPr lang="en-US" dirty="0">
                <a:latin typeface="Times New Roman" pitchFamily="18" charset="0"/>
                <a:cs typeface="Times New Roman" pitchFamily="18" charset="0"/>
              </a:rPr>
              <a:t> J, Poon M, et al. Pulmonary Hypertension: accuracy of detection with left ventricular </a:t>
            </a:r>
            <a:r>
              <a:rPr lang="en-US" dirty="0" err="1">
                <a:latin typeface="Times New Roman" pitchFamily="18" charset="0"/>
                <a:cs typeface="Times New Roman" pitchFamily="18" charset="0"/>
              </a:rPr>
              <a:t>septal</a:t>
            </a:r>
            <a:r>
              <a:rPr lang="en-US" dirty="0">
                <a:latin typeface="Times New Roman" pitchFamily="18" charset="0"/>
                <a:cs typeface="Times New Roman" pitchFamily="18" charset="0"/>
              </a:rPr>
              <a:t>-to-free wall curvature ratio measured at cardiac MR. Radiology 2007; 243(1):63-9</a:t>
            </a:r>
          </a:p>
          <a:p>
            <a:pPr algn="just"/>
            <a:r>
              <a:rPr lang="en-US" dirty="0">
                <a:latin typeface="Times New Roman" pitchFamily="18" charset="0"/>
                <a:cs typeface="Times New Roman" pitchFamily="18" charset="0"/>
              </a:rPr>
              <a:t>2. Chen SSM, Keegan J, </a:t>
            </a:r>
            <a:r>
              <a:rPr lang="en-US" dirty="0" err="1">
                <a:latin typeface="Times New Roman" pitchFamily="18" charset="0"/>
                <a:cs typeface="Times New Roman" pitchFamily="18" charset="0"/>
              </a:rPr>
              <a:t>Dowsey</a:t>
            </a:r>
            <a:r>
              <a:rPr lang="en-US" dirty="0">
                <a:latin typeface="Times New Roman" pitchFamily="18" charset="0"/>
                <a:cs typeface="Times New Roman" pitchFamily="18" charset="0"/>
              </a:rPr>
              <a:t> AW et al. Cardiovascular magnetic resonance tagging of the right </a:t>
            </a:r>
            <a:r>
              <a:rPr lang="en-US" dirty="0" err="1">
                <a:latin typeface="Times New Roman" pitchFamily="18" charset="0"/>
                <a:cs typeface="Times New Roman" pitchFamily="18" charset="0"/>
              </a:rPr>
              <a:t>venricular</a:t>
            </a:r>
            <a:r>
              <a:rPr lang="en-US" dirty="0">
                <a:latin typeface="Times New Roman" pitchFamily="18" charset="0"/>
                <a:cs typeface="Times New Roman" pitchFamily="18" charset="0"/>
              </a:rPr>
              <a:t> free wall for the assessment of long axis myocardial function in congenital heart disease. J </a:t>
            </a:r>
            <a:r>
              <a:rPr lang="en-US" dirty="0" err="1">
                <a:latin typeface="Times New Roman" pitchFamily="18" charset="0"/>
                <a:cs typeface="Times New Roman" pitchFamily="18" charset="0"/>
              </a:rPr>
              <a:t>Cardiovasc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Magn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Reson</a:t>
            </a:r>
            <a:r>
              <a:rPr lang="en-US" dirty="0">
                <a:latin typeface="Times New Roman" pitchFamily="18" charset="0"/>
                <a:cs typeface="Times New Roman" pitchFamily="18" charset="0"/>
              </a:rPr>
              <a:t> 2011;13(1):80-9</a:t>
            </a:r>
          </a:p>
          <a:p>
            <a:endParaRPr lang="en-US" dirty="0"/>
          </a:p>
        </p:txBody>
      </p:sp>
    </p:spTree>
    <p:extLst>
      <p:ext uri="{BB962C8B-B14F-4D97-AF65-F5344CB8AC3E}">
        <p14:creationId xmlns:p14="http://schemas.microsoft.com/office/powerpoint/2010/main" val="5893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97" y="288069"/>
            <a:ext cx="7315200" cy="1154097"/>
          </a:xfrm>
        </p:spPr>
        <p:txBody>
          <a:bodyPr/>
          <a:lstStyle/>
          <a:p>
            <a:r>
              <a:rPr lang="en-US" dirty="0" smtClean="0"/>
              <a:t>Purpose</a:t>
            </a:r>
            <a:endParaRPr lang="en-US" dirty="0"/>
          </a:p>
        </p:txBody>
      </p:sp>
      <p:sp>
        <p:nvSpPr>
          <p:cNvPr id="4" name="12 - TextBox"/>
          <p:cNvSpPr txBox="1">
            <a:spLocks noChangeArrowheads="1"/>
          </p:cNvSpPr>
          <p:nvPr/>
        </p:nvSpPr>
        <p:spPr bwMode="auto">
          <a:xfrm>
            <a:off x="502397" y="2057203"/>
            <a:ext cx="8230802" cy="3046988"/>
          </a:xfrm>
          <a:prstGeom prst="rect">
            <a:avLst/>
          </a:prstGeom>
          <a:noFill/>
          <a:ln w="9525">
            <a:noFill/>
            <a:miter lim="800000"/>
            <a:headEnd/>
            <a:tailEnd/>
          </a:ln>
        </p:spPr>
        <p:txBody>
          <a:bodyPr wrap="square">
            <a:spAutoFit/>
          </a:bodyPr>
          <a:lstStyle/>
          <a:p>
            <a:pPr algn="just"/>
            <a:r>
              <a:rPr lang="en-US" sz="2400" dirty="0" err="1">
                <a:latin typeface="Times New Roman" pitchFamily="18" charset="0"/>
                <a:cs typeface="Times New Roman" pitchFamily="18" charset="0"/>
              </a:rPr>
              <a:t>Echocardiographically</a:t>
            </a:r>
            <a:r>
              <a:rPr lang="en-US" sz="2400" dirty="0">
                <a:latin typeface="Times New Roman" pitchFamily="18" charset="0"/>
                <a:cs typeface="Times New Roman" pitchFamily="18" charset="0"/>
              </a:rPr>
              <a:t> obtained tricuspid annular plane systolic excursion (echo-TAPSE) is an established non invasive parameter for the evaluation of right ventricular (RV) function in patients with pulmonary arterial hypertension (PAH). There is, however, scarce data on the use of cardiac magnetic resonance (CMR) in the assessment of PAH patients. The aim of our study is to reveal the potential value of CMR in the evaluation of RV dysfunction as expressed by long-axis RV displacement (CMR-TAPSE).</a:t>
            </a:r>
          </a:p>
        </p:txBody>
      </p:sp>
    </p:spTree>
    <p:extLst>
      <p:ext uri="{BB962C8B-B14F-4D97-AF65-F5344CB8AC3E}">
        <p14:creationId xmlns:p14="http://schemas.microsoft.com/office/powerpoint/2010/main" val="22703995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2833"/>
            <a:ext cx="7874000" cy="4659667"/>
          </a:xfrm>
        </p:spPr>
        <p:txBody>
          <a:bodyPr>
            <a:normAutofit/>
          </a:bodyPr>
          <a:lstStyle/>
          <a:p>
            <a:pPr algn="just"/>
            <a:r>
              <a:rPr lang="en-US" dirty="0">
                <a:latin typeface="Times New Roman" pitchFamily="18" charset="0"/>
                <a:cs typeface="Times New Roman" pitchFamily="18" charset="0"/>
              </a:rPr>
              <a:t>This is a prospective cross sectional study. All patients underwent cardiac magnetic resonance (CMR), (Siemens AVANTO 1,5T). A routine set of LV and RV short-axis cines of 6mm slice thickness, were acquired from base to apex using a breath-hold retrospective ECG-gated balanced steady state free precession (SSFP) sequence.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dirty="0" err="1">
                <a:latin typeface="Times New Roman" pitchFamily="18" charset="0"/>
                <a:cs typeface="Times New Roman" pitchFamily="18" charset="0"/>
              </a:rPr>
              <a:t>CDi</a:t>
            </a:r>
            <a:r>
              <a:rPr lang="en-US" dirty="0">
                <a:latin typeface="Times New Roman" pitchFamily="18" charset="0"/>
                <a:cs typeface="Times New Roman" pitchFamily="18" charset="0"/>
              </a:rPr>
              <a:t> (duration of </a:t>
            </a:r>
            <a:r>
              <a:rPr lang="en-US" dirty="0" err="1">
                <a:latin typeface="Times New Roman" pitchFamily="18" charset="0"/>
                <a:cs typeface="Times New Roman" pitchFamily="18" charset="0"/>
              </a:rPr>
              <a:t>septal</a:t>
            </a:r>
            <a:r>
              <a:rPr lang="en-US" dirty="0">
                <a:latin typeface="Times New Roman" pitchFamily="18" charset="0"/>
                <a:cs typeface="Times New Roman" pitchFamily="18" charset="0"/>
              </a:rPr>
              <a:t> curvature configuration x 100/cardiac cycle duration), left ventricular eccentricity index in end-systole (</a:t>
            </a:r>
            <a:r>
              <a:rPr lang="en-US" dirty="0" err="1">
                <a:latin typeface="Times New Roman" pitchFamily="18" charset="0"/>
                <a:cs typeface="Times New Roman" pitchFamily="18" charset="0"/>
              </a:rPr>
              <a:t>LVSei</a:t>
            </a:r>
            <a:r>
              <a:rPr lang="en-US" dirty="0">
                <a:latin typeface="Times New Roman" pitchFamily="18" charset="0"/>
                <a:cs typeface="Times New Roman" pitchFamily="18" charset="0"/>
              </a:rPr>
              <a:t>) and end-diastole (</a:t>
            </a:r>
            <a:r>
              <a:rPr lang="en-US" dirty="0" err="1">
                <a:latin typeface="Times New Roman" pitchFamily="18" charset="0"/>
                <a:cs typeface="Times New Roman" pitchFamily="18" charset="0"/>
              </a:rPr>
              <a:t>LVDei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Interventricular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septal</a:t>
            </a:r>
            <a:r>
              <a:rPr lang="en-US" dirty="0">
                <a:latin typeface="Times New Roman" pitchFamily="18" charset="0"/>
                <a:cs typeface="Times New Roman" pitchFamily="18" charset="0"/>
              </a:rPr>
              <a:t> curvature ratio (CR) was defined in the same level, at end-systole. Tricuspid annular plane systolic excursion (CMR-TAPSE) was defined in the 4-chamber view. </a:t>
            </a:r>
          </a:p>
          <a:p>
            <a:pPr algn="just"/>
            <a:r>
              <a:rPr lang="en-US" dirty="0">
                <a:latin typeface="Times New Roman" pitchFamily="18" charset="0"/>
                <a:cs typeface="Times New Roman" pitchFamily="18" charset="0"/>
              </a:rPr>
              <a:t>Echocardiographic study (Vivid 7, General Electric) was performed  the same day with CMR  for the assessment of echo-TAPSE from the M-Mode view </a:t>
            </a:r>
          </a:p>
          <a:p>
            <a:endParaRPr lang="en-US" dirty="0"/>
          </a:p>
        </p:txBody>
      </p:sp>
      <p:sp>
        <p:nvSpPr>
          <p:cNvPr id="4" name="Title 1"/>
          <p:cNvSpPr>
            <a:spLocks noGrp="1"/>
          </p:cNvSpPr>
          <p:nvPr>
            <p:ph type="title"/>
          </p:nvPr>
        </p:nvSpPr>
        <p:spPr>
          <a:xfrm>
            <a:off x="984997" y="34069"/>
            <a:ext cx="7315200" cy="1154097"/>
          </a:xfrm>
        </p:spPr>
        <p:txBody>
          <a:bodyPr/>
          <a:lstStyle/>
          <a:p>
            <a:r>
              <a:rPr lang="en-US" dirty="0" smtClean="0"/>
              <a:t>Methods</a:t>
            </a:r>
            <a:endParaRPr lang="en-US" dirty="0"/>
          </a:p>
        </p:txBody>
      </p:sp>
    </p:spTree>
    <p:extLst>
      <p:ext uri="{BB962C8B-B14F-4D97-AF65-F5344CB8AC3E}">
        <p14:creationId xmlns:p14="http://schemas.microsoft.com/office/powerpoint/2010/main" val="3632909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89017" y="1705312"/>
            <a:ext cx="2683462" cy="3093054"/>
          </a:xfrm>
        </p:spPr>
        <p:txBody>
          <a:bodyPr>
            <a:normAutofit fontScale="62500" lnSpcReduction="20000"/>
          </a:bodyPr>
          <a:lstStyle/>
          <a:p>
            <a:pPr algn="ctr" defTabSz="5003481" fontAlgn="auto">
              <a:spcBef>
                <a:spcPts val="0"/>
              </a:spcBef>
              <a:spcAft>
                <a:spcPts val="0"/>
              </a:spcAft>
              <a:defRPr/>
            </a:pPr>
            <a:r>
              <a:rPr lang="en-US" sz="2400" dirty="0">
                <a:latin typeface="Times New Roman" pitchFamily="18" charset="0"/>
                <a:cs typeface="Times New Roman" pitchFamily="18" charset="0"/>
              </a:rPr>
              <a:t>TAPSE calculation</a:t>
            </a:r>
          </a:p>
          <a:p>
            <a:pPr defTabSz="5003481" fontAlgn="auto">
              <a:spcBef>
                <a:spcPts val="0"/>
              </a:spcBef>
              <a:spcAft>
                <a:spcPts val="0"/>
              </a:spcAft>
              <a:defRPr/>
            </a:pPr>
            <a:r>
              <a:rPr lang="en-US" sz="2400" dirty="0">
                <a:latin typeface="Times New Roman" pitchFamily="18" charset="0"/>
                <a:cs typeface="Times New Roman" pitchFamily="18" charset="0"/>
              </a:rPr>
              <a:t>A, B, C: CMR 4ch view. The straight-line distance travelled by the lateral tricuspid annulus from end-diastole (A) to end-systole  </a:t>
            </a:r>
            <a:endParaRPr lang="en-US" sz="2400" dirty="0" smtClean="0">
              <a:latin typeface="Times New Roman" pitchFamily="18" charset="0"/>
              <a:cs typeface="Times New Roman" pitchFamily="18" charset="0"/>
            </a:endParaRPr>
          </a:p>
          <a:p>
            <a:pPr defTabSz="5003481" fontAlgn="auto">
              <a:spcBef>
                <a:spcPts val="0"/>
              </a:spcBef>
              <a:spcAft>
                <a:spcPts val="0"/>
              </a:spcAft>
              <a:defRPr/>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B) is used for the determination of CMR-TAPSE (C)</a:t>
            </a:r>
          </a:p>
          <a:p>
            <a:pPr defTabSz="5003481">
              <a:defRPr/>
            </a:pPr>
            <a:r>
              <a:rPr lang="en-US" sz="2400" dirty="0">
                <a:latin typeface="Times New Roman" pitchFamily="18" charset="0"/>
                <a:cs typeface="Times New Roman" pitchFamily="18" charset="0"/>
              </a:rPr>
              <a:t>D: Echocardiographic study. Echo-TAPSE is calculated with M-mode, measuring the distance of tricuspid annular movement between end-diastole to end- systole (green line)</a:t>
            </a:r>
          </a:p>
          <a:p>
            <a:endParaRPr lang="en-US" dirty="0"/>
          </a:p>
        </p:txBody>
      </p:sp>
      <p:grpSp>
        <p:nvGrpSpPr>
          <p:cNvPr id="5" name="81 - Ομάδα"/>
          <p:cNvGrpSpPr/>
          <p:nvPr/>
        </p:nvGrpSpPr>
        <p:grpSpPr>
          <a:xfrm>
            <a:off x="-13090" y="0"/>
            <a:ext cx="2972982" cy="2815055"/>
            <a:chOff x="1597349" y="20882645"/>
            <a:chExt cx="5544000" cy="4968000"/>
          </a:xfrm>
        </p:grpSpPr>
        <p:pic>
          <p:nvPicPr>
            <p:cNvPr id="6" name="71 - Εικόνα" descr="four_chamber_cine diastole.tif"/>
            <p:cNvPicPr preferRelativeResize="0">
              <a:picLocks/>
            </p:cNvPicPr>
            <p:nvPr/>
          </p:nvPicPr>
          <p:blipFill>
            <a:blip r:embed="rId2" cstate="print"/>
            <a:srcRect l="33724" t="14535" r="23234" b="30480"/>
            <a:stretch>
              <a:fillRect/>
            </a:stretch>
          </p:blipFill>
          <p:spPr>
            <a:xfrm>
              <a:off x="1597349" y="20882645"/>
              <a:ext cx="5544000" cy="4968000"/>
            </a:xfrm>
            <a:prstGeom prst="roundRect">
              <a:avLst/>
            </a:prstGeom>
          </p:spPr>
        </p:pic>
        <p:sp>
          <p:nvSpPr>
            <p:cNvPr id="7" name="76 - TextBox"/>
            <p:cNvSpPr txBox="1"/>
            <p:nvPr/>
          </p:nvSpPr>
          <p:spPr>
            <a:xfrm>
              <a:off x="1643472" y="25000049"/>
              <a:ext cx="1008112" cy="553998"/>
            </a:xfrm>
            <a:prstGeom prst="rect">
              <a:avLst/>
            </a:prstGeom>
            <a:noFill/>
          </p:spPr>
          <p:txBody>
            <a:bodyPr wrap="square" rtlCol="0">
              <a:spAutoFit/>
            </a:bodyPr>
            <a:lstStyle/>
            <a:p>
              <a:r>
                <a:rPr lang="en-US" sz="3000" dirty="0" smtClean="0">
                  <a:solidFill>
                    <a:schemeClr val="bg1"/>
                  </a:solidFill>
                </a:rPr>
                <a:t>A</a:t>
              </a:r>
              <a:endParaRPr lang="el-GR" sz="3000" dirty="0">
                <a:solidFill>
                  <a:schemeClr val="bg1"/>
                </a:solidFill>
              </a:endParaRPr>
            </a:p>
          </p:txBody>
        </p:sp>
      </p:grpSp>
      <p:grpSp>
        <p:nvGrpSpPr>
          <p:cNvPr id="8" name="82 - Ομάδα"/>
          <p:cNvGrpSpPr/>
          <p:nvPr/>
        </p:nvGrpSpPr>
        <p:grpSpPr>
          <a:xfrm>
            <a:off x="2938901" y="0"/>
            <a:ext cx="2972982" cy="2815055"/>
            <a:chOff x="7442945" y="20882645"/>
            <a:chExt cx="5544000" cy="4968000"/>
          </a:xfrm>
        </p:grpSpPr>
        <p:pic>
          <p:nvPicPr>
            <p:cNvPr id="9" name="72 - Εικόνα" descr="four_chamber_cine systole.tif"/>
            <p:cNvPicPr preferRelativeResize="0">
              <a:picLocks/>
            </p:cNvPicPr>
            <p:nvPr/>
          </p:nvPicPr>
          <p:blipFill>
            <a:blip r:embed="rId3" cstate="print"/>
            <a:srcRect l="32879" t="15031" r="23281" b="28863"/>
            <a:stretch>
              <a:fillRect/>
            </a:stretch>
          </p:blipFill>
          <p:spPr>
            <a:xfrm>
              <a:off x="7442945" y="20882645"/>
              <a:ext cx="5544000" cy="4968000"/>
            </a:xfrm>
            <a:prstGeom prst="roundRect">
              <a:avLst/>
            </a:prstGeom>
          </p:spPr>
        </p:pic>
        <p:sp>
          <p:nvSpPr>
            <p:cNvPr id="10" name="77 - TextBox"/>
            <p:cNvSpPr txBox="1"/>
            <p:nvPr/>
          </p:nvSpPr>
          <p:spPr>
            <a:xfrm>
              <a:off x="7697069" y="25000049"/>
              <a:ext cx="1008112" cy="553998"/>
            </a:xfrm>
            <a:prstGeom prst="rect">
              <a:avLst/>
            </a:prstGeom>
            <a:noFill/>
          </p:spPr>
          <p:txBody>
            <a:bodyPr wrap="square" rtlCol="0">
              <a:spAutoFit/>
            </a:bodyPr>
            <a:lstStyle/>
            <a:p>
              <a:r>
                <a:rPr lang="en-US" sz="3000" dirty="0">
                  <a:solidFill>
                    <a:schemeClr val="bg1"/>
                  </a:solidFill>
                </a:rPr>
                <a:t>B</a:t>
              </a:r>
              <a:endParaRPr lang="el-GR" sz="3000" dirty="0">
                <a:solidFill>
                  <a:schemeClr val="bg1"/>
                </a:solidFill>
              </a:endParaRPr>
            </a:p>
          </p:txBody>
        </p:sp>
      </p:grpSp>
      <p:grpSp>
        <p:nvGrpSpPr>
          <p:cNvPr id="11" name="83 - Ομάδα"/>
          <p:cNvGrpSpPr/>
          <p:nvPr/>
        </p:nvGrpSpPr>
        <p:grpSpPr>
          <a:xfrm>
            <a:off x="-14542" y="2815055"/>
            <a:ext cx="2972982" cy="2815055"/>
            <a:chOff x="1495625" y="26139229"/>
            <a:chExt cx="5544000" cy="4968000"/>
          </a:xfrm>
        </p:grpSpPr>
        <p:pic>
          <p:nvPicPr>
            <p:cNvPr id="12" name="73 - Εικόνα" descr="four_chamber_cine TAPSE.tif"/>
            <p:cNvPicPr preferRelativeResize="0">
              <a:picLocks/>
            </p:cNvPicPr>
            <p:nvPr/>
          </p:nvPicPr>
          <p:blipFill>
            <a:blip r:embed="rId4" cstate="print"/>
            <a:srcRect l="33630" t="15765" r="22435" b="27863"/>
            <a:stretch>
              <a:fillRect/>
            </a:stretch>
          </p:blipFill>
          <p:spPr>
            <a:xfrm>
              <a:off x="1495625" y="26139229"/>
              <a:ext cx="5544000" cy="4968000"/>
            </a:xfrm>
            <a:prstGeom prst="roundRect">
              <a:avLst/>
            </a:prstGeom>
          </p:spPr>
        </p:pic>
        <p:sp>
          <p:nvSpPr>
            <p:cNvPr id="13" name="78 - TextBox"/>
            <p:cNvSpPr txBox="1"/>
            <p:nvPr/>
          </p:nvSpPr>
          <p:spPr>
            <a:xfrm>
              <a:off x="1643472" y="30355728"/>
              <a:ext cx="1008112" cy="553998"/>
            </a:xfrm>
            <a:prstGeom prst="rect">
              <a:avLst/>
            </a:prstGeom>
            <a:noFill/>
          </p:spPr>
          <p:txBody>
            <a:bodyPr wrap="square" rtlCol="0">
              <a:spAutoFit/>
            </a:bodyPr>
            <a:lstStyle/>
            <a:p>
              <a:r>
                <a:rPr lang="en-US" sz="3000" dirty="0">
                  <a:solidFill>
                    <a:schemeClr val="bg1"/>
                  </a:solidFill>
                </a:rPr>
                <a:t>C</a:t>
              </a:r>
              <a:endParaRPr lang="el-GR" sz="3000" dirty="0">
                <a:solidFill>
                  <a:schemeClr val="bg1"/>
                </a:solidFill>
              </a:endParaRPr>
            </a:p>
          </p:txBody>
        </p:sp>
      </p:grpSp>
      <p:grpSp>
        <p:nvGrpSpPr>
          <p:cNvPr id="14" name="108 - Ομάδα"/>
          <p:cNvGrpSpPr/>
          <p:nvPr/>
        </p:nvGrpSpPr>
        <p:grpSpPr>
          <a:xfrm>
            <a:off x="2938901" y="2815055"/>
            <a:ext cx="2972982" cy="2815055"/>
            <a:chOff x="7489057" y="26265353"/>
            <a:chExt cx="5544000" cy="4968000"/>
          </a:xfrm>
        </p:grpSpPr>
        <p:grpSp>
          <p:nvGrpSpPr>
            <p:cNvPr id="15" name="107 - Ομάδα"/>
            <p:cNvGrpSpPr/>
            <p:nvPr/>
          </p:nvGrpSpPr>
          <p:grpSpPr>
            <a:xfrm>
              <a:off x="7489057" y="26265353"/>
              <a:ext cx="5544000" cy="4968000"/>
              <a:chOff x="7489057" y="25760857"/>
              <a:chExt cx="5544000" cy="4968000"/>
            </a:xfrm>
          </p:grpSpPr>
          <p:pic>
            <p:nvPicPr>
              <p:cNvPr id="17" name="90 - Εικόνα" descr="post_BAS_TAPSE.jpg"/>
              <p:cNvPicPr preferRelativeResize="0">
                <a:picLocks/>
              </p:cNvPicPr>
              <p:nvPr/>
            </p:nvPicPr>
            <p:blipFill>
              <a:blip r:embed="rId5" cstate="print"/>
              <a:stretch>
                <a:fillRect/>
              </a:stretch>
            </p:blipFill>
            <p:spPr>
              <a:xfrm>
                <a:off x="7489057" y="25760857"/>
                <a:ext cx="5544000" cy="4968000"/>
              </a:xfrm>
              <a:prstGeom prst="rect">
                <a:avLst/>
              </a:prstGeom>
            </p:spPr>
          </p:pic>
          <p:sp>
            <p:nvSpPr>
              <p:cNvPr id="18" name="92 - TextBox"/>
              <p:cNvSpPr txBox="1"/>
              <p:nvPr/>
            </p:nvSpPr>
            <p:spPr>
              <a:xfrm>
                <a:off x="7633073" y="30009329"/>
                <a:ext cx="1008112" cy="553998"/>
              </a:xfrm>
              <a:prstGeom prst="rect">
                <a:avLst/>
              </a:prstGeom>
              <a:noFill/>
            </p:spPr>
            <p:txBody>
              <a:bodyPr wrap="square" rtlCol="0">
                <a:spAutoFit/>
              </a:bodyPr>
              <a:lstStyle/>
              <a:p>
                <a:r>
                  <a:rPr lang="en-US" sz="3000" dirty="0" smtClean="0">
                    <a:solidFill>
                      <a:schemeClr val="bg1"/>
                    </a:solidFill>
                  </a:rPr>
                  <a:t>D</a:t>
                </a:r>
                <a:endParaRPr lang="el-GR" sz="3000" dirty="0">
                  <a:solidFill>
                    <a:schemeClr val="bg1"/>
                  </a:solidFill>
                </a:endParaRPr>
              </a:p>
            </p:txBody>
          </p:sp>
        </p:grpSp>
        <p:cxnSp>
          <p:nvCxnSpPr>
            <p:cNvPr id="16" name="99 - Ευθεία γραμμή σύνδεσης"/>
            <p:cNvCxnSpPr/>
            <p:nvPr/>
          </p:nvCxnSpPr>
          <p:spPr>
            <a:xfrm>
              <a:off x="10558506" y="29278669"/>
              <a:ext cx="0" cy="792088"/>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1724887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08" y="3864297"/>
            <a:ext cx="5461000" cy="1676431"/>
          </a:xfrm>
        </p:spPr>
        <p:txBody>
          <a:bodyPr>
            <a:noAutofit/>
          </a:bodyPr>
          <a:lstStyle/>
          <a:p>
            <a:pPr algn="just"/>
            <a:r>
              <a:rPr lang="en-US" sz="2400" dirty="0">
                <a:latin typeface="Times New Roman" pitchFamily="18" charset="0"/>
                <a:cs typeface="Times New Roman" pitchFamily="18" charset="0"/>
              </a:rPr>
              <a:t>Short-axis view. Eccentricity index calculation in end-diastole (A) &amp; end-systole (B) and curvature ratio calculation in end-systole (C). </a:t>
            </a:r>
            <a:br>
              <a:rPr lang="en-US" sz="2400" dirty="0">
                <a:latin typeface="Times New Roman" pitchFamily="18" charset="0"/>
                <a:cs typeface="Times New Roman" pitchFamily="18" charset="0"/>
              </a:rPr>
            </a:br>
            <a:endParaRPr lang="en-US" sz="2400" dirty="0"/>
          </a:p>
        </p:txBody>
      </p:sp>
      <p:pic>
        <p:nvPicPr>
          <p:cNvPr id="4" name="50 - Εικόνα"/>
          <p:cNvPicPr/>
          <p:nvPr/>
        </p:nvPicPr>
        <p:blipFill>
          <a:blip r:embed="rId2" cstate="print"/>
          <a:srcRect/>
          <a:stretch>
            <a:fillRect/>
          </a:stretch>
        </p:blipFill>
        <p:spPr bwMode="auto">
          <a:xfrm>
            <a:off x="6624923" y="1043734"/>
            <a:ext cx="2090197" cy="1933296"/>
          </a:xfrm>
          <a:prstGeom prst="rect">
            <a:avLst/>
          </a:prstGeom>
          <a:noFill/>
          <a:ln w="9525">
            <a:noFill/>
            <a:miter lim="800000"/>
            <a:headEnd/>
            <a:tailEnd/>
          </a:ln>
        </p:spPr>
      </p:pic>
      <p:grpSp>
        <p:nvGrpSpPr>
          <p:cNvPr id="5" name="93 - Ομάδα"/>
          <p:cNvGrpSpPr/>
          <p:nvPr/>
        </p:nvGrpSpPr>
        <p:grpSpPr>
          <a:xfrm>
            <a:off x="0" y="0"/>
            <a:ext cx="2858618" cy="2844800"/>
            <a:chOff x="20051986" y="21140961"/>
            <a:chExt cx="5544000" cy="4968000"/>
          </a:xfrm>
        </p:grpSpPr>
        <p:grpSp>
          <p:nvGrpSpPr>
            <p:cNvPr id="6" name="48 - Ομάδα"/>
            <p:cNvGrpSpPr/>
            <p:nvPr/>
          </p:nvGrpSpPr>
          <p:grpSpPr>
            <a:xfrm>
              <a:off x="20051986" y="21140961"/>
              <a:ext cx="5544000" cy="4968000"/>
              <a:chOff x="11342466" y="35031709"/>
              <a:chExt cx="4790654" cy="4392488"/>
            </a:xfrm>
          </p:grpSpPr>
          <p:pic>
            <p:nvPicPr>
              <p:cNvPr id="8" name="77 - Εικόνα" descr="short_axis_cine_1slice end diastole PAH.tif"/>
              <p:cNvPicPr>
                <a:picLocks noChangeAspect="1"/>
              </p:cNvPicPr>
              <p:nvPr/>
            </p:nvPicPr>
            <p:blipFill>
              <a:blip r:embed="rId3" cstate="print"/>
              <a:srcRect l="11478" t="18565" r="22313" b="20894"/>
              <a:stretch>
                <a:fillRect/>
              </a:stretch>
            </p:blipFill>
            <p:spPr>
              <a:xfrm>
                <a:off x="11342466" y="35031709"/>
                <a:ext cx="4790654" cy="4392488"/>
              </a:xfrm>
              <a:prstGeom prst="roundRect">
                <a:avLst/>
              </a:prstGeom>
            </p:spPr>
          </p:pic>
          <p:cxnSp>
            <p:nvCxnSpPr>
              <p:cNvPr id="9" name="79 - Ευθεία γραμμή σύνδεσης"/>
              <p:cNvCxnSpPr/>
              <p:nvPr/>
            </p:nvCxnSpPr>
            <p:spPr>
              <a:xfrm flipV="1">
                <a:off x="14438809" y="36116368"/>
                <a:ext cx="864096" cy="792088"/>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78 - Ευθεία γραμμή σύνδεσης"/>
              <p:cNvCxnSpPr/>
              <p:nvPr/>
            </p:nvCxnSpPr>
            <p:spPr>
              <a:xfrm>
                <a:off x="14150777" y="35684320"/>
                <a:ext cx="1368152" cy="1728192"/>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84 - TextBox"/>
            <p:cNvSpPr txBox="1"/>
            <p:nvPr/>
          </p:nvSpPr>
          <p:spPr>
            <a:xfrm>
              <a:off x="20412025" y="25203125"/>
              <a:ext cx="1008112" cy="553998"/>
            </a:xfrm>
            <a:prstGeom prst="rect">
              <a:avLst/>
            </a:prstGeom>
            <a:noFill/>
          </p:spPr>
          <p:txBody>
            <a:bodyPr wrap="square" rtlCol="0">
              <a:spAutoFit/>
            </a:bodyPr>
            <a:lstStyle/>
            <a:p>
              <a:r>
                <a:rPr lang="en-US" sz="3000" dirty="0" smtClean="0">
                  <a:solidFill>
                    <a:schemeClr val="bg1"/>
                  </a:solidFill>
                </a:rPr>
                <a:t>A</a:t>
              </a:r>
              <a:endParaRPr lang="el-GR" sz="3000" dirty="0">
                <a:solidFill>
                  <a:schemeClr val="bg1"/>
                </a:solidFill>
              </a:endParaRPr>
            </a:p>
          </p:txBody>
        </p:sp>
      </p:grpSp>
      <p:grpSp>
        <p:nvGrpSpPr>
          <p:cNvPr id="11" name="88 - Ομάδα"/>
          <p:cNvGrpSpPr/>
          <p:nvPr/>
        </p:nvGrpSpPr>
        <p:grpSpPr>
          <a:xfrm>
            <a:off x="6223000" y="3091188"/>
            <a:ext cx="2858618" cy="2622864"/>
            <a:chOff x="20018449" y="20996945"/>
            <a:chExt cx="5544616" cy="4968552"/>
          </a:xfrm>
        </p:grpSpPr>
        <p:pic>
          <p:nvPicPr>
            <p:cNvPr id="12" name="4 - Εικόνα" descr="short_axis_cine_curvature.jpg"/>
            <p:cNvPicPr preferRelativeResize="0"/>
            <p:nvPr/>
          </p:nvPicPr>
          <p:blipFill>
            <a:blip r:embed="rId4" cstate="print"/>
            <a:srcRect l="15255" t="22312" r="13553" b="17445"/>
            <a:stretch>
              <a:fillRect/>
            </a:stretch>
          </p:blipFill>
          <p:spPr>
            <a:xfrm>
              <a:off x="20018449" y="20996945"/>
              <a:ext cx="5544616" cy="4968552"/>
            </a:xfrm>
            <a:prstGeom prst="roundRect">
              <a:avLst/>
            </a:prstGeom>
          </p:spPr>
        </p:pic>
        <p:sp>
          <p:nvSpPr>
            <p:cNvPr id="13" name="85 - TextBox"/>
            <p:cNvSpPr txBox="1"/>
            <p:nvPr/>
          </p:nvSpPr>
          <p:spPr>
            <a:xfrm>
              <a:off x="20378489" y="25059109"/>
              <a:ext cx="1008112" cy="553998"/>
            </a:xfrm>
            <a:prstGeom prst="rect">
              <a:avLst/>
            </a:prstGeom>
            <a:noFill/>
          </p:spPr>
          <p:txBody>
            <a:bodyPr wrap="square" rtlCol="0">
              <a:spAutoFit/>
            </a:bodyPr>
            <a:lstStyle/>
            <a:p>
              <a:r>
                <a:rPr lang="en-US" sz="3000" dirty="0" smtClean="0">
                  <a:solidFill>
                    <a:schemeClr val="bg1"/>
                  </a:solidFill>
                </a:rPr>
                <a:t>C</a:t>
              </a:r>
              <a:endParaRPr lang="el-GR" sz="3000" dirty="0">
                <a:solidFill>
                  <a:schemeClr val="bg1"/>
                </a:solidFill>
              </a:endParaRPr>
            </a:p>
          </p:txBody>
        </p:sp>
      </p:grpSp>
      <p:grpSp>
        <p:nvGrpSpPr>
          <p:cNvPr id="14" name="89 - Ομάδα"/>
          <p:cNvGrpSpPr/>
          <p:nvPr/>
        </p:nvGrpSpPr>
        <p:grpSpPr>
          <a:xfrm>
            <a:off x="2849182" y="6798"/>
            <a:ext cx="2816752" cy="2838002"/>
            <a:chOff x="14113793" y="26139229"/>
            <a:chExt cx="5544000" cy="4968000"/>
          </a:xfrm>
        </p:grpSpPr>
        <p:grpSp>
          <p:nvGrpSpPr>
            <p:cNvPr id="15" name="53 - Ομάδα"/>
            <p:cNvGrpSpPr/>
            <p:nvPr/>
          </p:nvGrpSpPr>
          <p:grpSpPr>
            <a:xfrm>
              <a:off x="14113793" y="26139229"/>
              <a:ext cx="5544000" cy="4968000"/>
              <a:chOff x="11372738" y="40576325"/>
              <a:chExt cx="5162585" cy="4824536"/>
            </a:xfrm>
          </p:grpSpPr>
          <p:pic>
            <p:nvPicPr>
              <p:cNvPr id="17" name="81 - Εικόνα" descr="short_axis_cine_1slice end systole PAH.tif"/>
              <p:cNvPicPr>
                <a:picLocks noChangeAspect="1"/>
              </p:cNvPicPr>
              <p:nvPr/>
            </p:nvPicPr>
            <p:blipFill>
              <a:blip r:embed="rId5" cstate="print"/>
              <a:srcRect l="15332" t="23679" r="23160" b="18196"/>
              <a:stretch>
                <a:fillRect/>
              </a:stretch>
            </p:blipFill>
            <p:spPr>
              <a:xfrm>
                <a:off x="11372738" y="40576325"/>
                <a:ext cx="5162585" cy="4824536"/>
              </a:xfrm>
              <a:prstGeom prst="roundRect">
                <a:avLst/>
              </a:prstGeom>
            </p:spPr>
          </p:pic>
          <p:cxnSp>
            <p:nvCxnSpPr>
              <p:cNvPr id="18" name="78 - Ευθεία γραμμή σύνδεσης"/>
              <p:cNvCxnSpPr/>
              <p:nvPr/>
            </p:nvCxnSpPr>
            <p:spPr>
              <a:xfrm>
                <a:off x="14438809" y="41805000"/>
                <a:ext cx="1008112" cy="1512168"/>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79 - Ευθεία γραμμή σύνδεσης"/>
              <p:cNvCxnSpPr/>
              <p:nvPr/>
            </p:nvCxnSpPr>
            <p:spPr>
              <a:xfrm flipV="1">
                <a:off x="14582825" y="42165040"/>
                <a:ext cx="720080" cy="576064"/>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86 - TextBox"/>
            <p:cNvSpPr txBox="1"/>
            <p:nvPr/>
          </p:nvSpPr>
          <p:spPr>
            <a:xfrm>
              <a:off x="14473833" y="30315693"/>
              <a:ext cx="1008112" cy="553998"/>
            </a:xfrm>
            <a:prstGeom prst="rect">
              <a:avLst/>
            </a:prstGeom>
            <a:noFill/>
          </p:spPr>
          <p:txBody>
            <a:bodyPr wrap="square" rtlCol="0">
              <a:spAutoFit/>
            </a:bodyPr>
            <a:lstStyle/>
            <a:p>
              <a:r>
                <a:rPr lang="en-US" sz="3000" dirty="0">
                  <a:solidFill>
                    <a:schemeClr val="bg1"/>
                  </a:solidFill>
                </a:rPr>
                <a:t>B</a:t>
              </a:r>
              <a:endParaRPr lang="el-GR" sz="3000" dirty="0">
                <a:solidFill>
                  <a:schemeClr val="bg1"/>
                </a:solidFill>
              </a:endParaRPr>
            </a:p>
          </p:txBody>
        </p:sp>
      </p:grpSp>
    </p:spTree>
    <p:extLst>
      <p:ext uri="{BB962C8B-B14F-4D97-AF65-F5344CB8AC3E}">
        <p14:creationId xmlns:p14="http://schemas.microsoft.com/office/powerpoint/2010/main" val="37234610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90618"/>
            <a:ext cx="7315200" cy="1154097"/>
          </a:xfrm>
        </p:spPr>
        <p:txBody>
          <a:bodyPr/>
          <a:lstStyle/>
          <a:p>
            <a:r>
              <a:rPr lang="en-US" dirty="0" smtClean="0"/>
              <a:t>Results</a:t>
            </a:r>
            <a:endParaRPr lang="en-US" dirty="0"/>
          </a:p>
        </p:txBody>
      </p:sp>
      <p:sp>
        <p:nvSpPr>
          <p:cNvPr id="3" name="Content Placeholder 2"/>
          <p:cNvSpPr>
            <a:spLocks noGrp="1"/>
          </p:cNvSpPr>
          <p:nvPr>
            <p:ph idx="1"/>
          </p:nvPr>
        </p:nvSpPr>
        <p:spPr>
          <a:xfrm>
            <a:off x="914400" y="1918933"/>
            <a:ext cx="7670800" cy="3732567"/>
          </a:xfrm>
        </p:spPr>
        <p:txBody>
          <a:bodyPr/>
          <a:lstStyle/>
          <a:p>
            <a:pPr algn="just"/>
            <a:r>
              <a:rPr lang="en-US" dirty="0">
                <a:latin typeface="Times New Roman" pitchFamily="18" charset="0"/>
                <a:cs typeface="Times New Roman" pitchFamily="18" charset="0"/>
              </a:rPr>
              <a:t>Our study included 16 patients (12 women, mean age 46.3±12.5 years) with </a:t>
            </a:r>
            <a:r>
              <a:rPr lang="en-US" dirty="0" err="1">
                <a:latin typeface="Times New Roman" pitchFamily="18" charset="0"/>
                <a:cs typeface="Times New Roman" pitchFamily="18" charset="0"/>
              </a:rPr>
              <a:t>precapillary</a:t>
            </a:r>
            <a:r>
              <a:rPr lang="en-US" dirty="0">
                <a:latin typeface="Times New Roman" pitchFamily="18" charset="0"/>
                <a:cs typeface="Times New Roman" pitchFamily="18" charset="0"/>
              </a:rPr>
              <a:t> pulmonary hypertension (2 with idiopathic PAH, 6 with PAH associated to congenital heart disease, 2 with PAH associated to connective tissue disease and 2 with chronic thromboembolic pulmonary hypertension). A direct linear correlation between CMR-TAPSE and echo-TAPSE (r= 0.625, p=0.01), CR (r=0.509 p&lt;0.05), </a:t>
            </a:r>
            <a:r>
              <a:rPr lang="en-US" dirty="0" err="1">
                <a:latin typeface="Times New Roman" pitchFamily="18" charset="0"/>
                <a:cs typeface="Times New Roman" pitchFamily="18" charset="0"/>
              </a:rPr>
              <a:t>CDi</a:t>
            </a:r>
            <a:r>
              <a:rPr lang="en-US" dirty="0">
                <a:latin typeface="Times New Roman" pitchFamily="18" charset="0"/>
                <a:cs typeface="Times New Roman" pitchFamily="18" charset="0"/>
              </a:rPr>
              <a:t> (r=-0.680 p=0.004), </a:t>
            </a:r>
            <a:r>
              <a:rPr lang="en-US" dirty="0" err="1">
                <a:latin typeface="Times New Roman" pitchFamily="18" charset="0"/>
                <a:cs typeface="Times New Roman" pitchFamily="18" charset="0"/>
              </a:rPr>
              <a:t>LVSei</a:t>
            </a:r>
            <a:r>
              <a:rPr lang="en-US" dirty="0">
                <a:latin typeface="Times New Roman" pitchFamily="18" charset="0"/>
                <a:cs typeface="Times New Roman" pitchFamily="18" charset="0"/>
              </a:rPr>
              <a:t> (r=-0.732 p=0.002) and </a:t>
            </a:r>
            <a:r>
              <a:rPr lang="en-US" dirty="0" err="1">
                <a:latin typeface="Times New Roman" pitchFamily="18" charset="0"/>
                <a:cs typeface="Times New Roman" pitchFamily="18" charset="0"/>
              </a:rPr>
              <a:t>LVDei</a:t>
            </a:r>
            <a:r>
              <a:rPr lang="en-US" dirty="0">
                <a:latin typeface="Times New Roman" pitchFamily="18" charset="0"/>
                <a:cs typeface="Times New Roman" pitchFamily="18" charset="0"/>
              </a:rPr>
              <a:t> (r=-0.625 p=0.01) was observed (Table).</a:t>
            </a:r>
          </a:p>
          <a:p>
            <a:endParaRPr lang="en-US" dirty="0"/>
          </a:p>
        </p:txBody>
      </p:sp>
    </p:spTree>
    <p:extLst>
      <p:ext uri="{BB962C8B-B14F-4D97-AF65-F5344CB8AC3E}">
        <p14:creationId xmlns:p14="http://schemas.microsoft.com/office/powerpoint/2010/main" val="365672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0476973"/>
              </p:ext>
            </p:extLst>
          </p:nvPr>
        </p:nvGraphicFramePr>
        <p:xfrm>
          <a:off x="301146" y="707079"/>
          <a:ext cx="8510613" cy="4543628"/>
        </p:xfrm>
        <a:graphic>
          <a:graphicData uri="http://schemas.openxmlformats.org/drawingml/2006/table">
            <a:tbl>
              <a:tblPr>
                <a:tableStyleId>{5940675A-B579-460E-94D1-54222C63F5DA}</a:tableStyleId>
              </a:tblPr>
              <a:tblGrid>
                <a:gridCol w="3273312"/>
                <a:gridCol w="2051276"/>
                <a:gridCol w="1702122"/>
                <a:gridCol w="1483903"/>
              </a:tblGrid>
              <a:tr h="447046">
                <a:tc gridSpan="4">
                  <a:txBody>
                    <a:bodyPr/>
                    <a:lstStyle/>
                    <a:p>
                      <a:pPr algn="just">
                        <a:lnSpc>
                          <a:spcPct val="115000"/>
                        </a:lnSpc>
                        <a:spcAft>
                          <a:spcPts val="0"/>
                        </a:spcAft>
                      </a:pPr>
                      <a:r>
                        <a:rPr lang="en-US" sz="1800" dirty="0" smtClean="0"/>
                        <a:t>Table</a:t>
                      </a:r>
                      <a:r>
                        <a:rPr lang="en-US" sz="1800" baseline="0" dirty="0" smtClean="0"/>
                        <a:t> </a:t>
                      </a:r>
                      <a:endParaRPr lang="en-US" sz="1800" b="1" dirty="0">
                        <a:latin typeface="Times New Roman" pitchFamily="18" charset="0"/>
                        <a:ea typeface="Calibri"/>
                        <a:cs typeface="Times New Roman" pitchFamily="18" charset="0"/>
                      </a:endParaRPr>
                    </a:p>
                  </a:txBody>
                  <a:tcPr marL="58260" marR="58260" marT="0" marB="0"/>
                </a:tc>
                <a:tc hMerge="1">
                  <a:txBody>
                    <a:bodyPr/>
                    <a:lstStyle/>
                    <a:p>
                      <a:endParaRPr lang="el-GR"/>
                    </a:p>
                  </a:txBody>
                  <a:tcPr/>
                </a:tc>
                <a:tc hMerge="1">
                  <a:txBody>
                    <a:bodyPr/>
                    <a:lstStyle/>
                    <a:p>
                      <a:endParaRPr lang="el-GR"/>
                    </a:p>
                  </a:txBody>
                  <a:tcPr/>
                </a:tc>
                <a:tc hMerge="1">
                  <a:txBody>
                    <a:bodyPr/>
                    <a:lstStyle/>
                    <a:p>
                      <a:endParaRPr lang="el-GR"/>
                    </a:p>
                  </a:txBody>
                  <a:tcPr/>
                </a:tc>
              </a:tr>
              <a:tr h="520214">
                <a:tc gridSpan="2">
                  <a:txBody>
                    <a:bodyPr/>
                    <a:lstStyle/>
                    <a:p>
                      <a:pPr algn="just">
                        <a:lnSpc>
                          <a:spcPct val="115000"/>
                        </a:lnSpc>
                        <a:spcAft>
                          <a:spcPts val="0"/>
                        </a:spcAft>
                      </a:pPr>
                      <a:endParaRPr lang="en-US" sz="1800" dirty="0">
                        <a:latin typeface="Times New Roman" pitchFamily="18" charset="0"/>
                        <a:ea typeface="Calibri"/>
                        <a:cs typeface="Times New Roman" pitchFamily="18" charset="0"/>
                      </a:endParaRPr>
                    </a:p>
                  </a:txBody>
                  <a:tcPr marL="58260" marR="58260" marT="0" marB="0"/>
                </a:tc>
                <a:tc hMerge="1">
                  <a:txBody>
                    <a:bodyPr/>
                    <a:lstStyle/>
                    <a:p>
                      <a:pPr algn="just">
                        <a:lnSpc>
                          <a:spcPct val="115000"/>
                        </a:lnSpc>
                        <a:spcAft>
                          <a:spcPts val="0"/>
                        </a:spcAft>
                      </a:pPr>
                      <a:endParaRPr lang="el-GR" sz="3000" dirty="0">
                        <a:latin typeface="Times New Roman" pitchFamily="18" charset="0"/>
                        <a:ea typeface="Calibri"/>
                        <a:cs typeface="Times New Roman" pitchFamily="18" charset="0"/>
                      </a:endParaRPr>
                    </a:p>
                  </a:txBody>
                  <a:tcPr marL="58260" marR="58260" marT="0" marB="0"/>
                </a:tc>
                <a:tc gridSpan="2">
                  <a:txBody>
                    <a:bodyPr/>
                    <a:lstStyle/>
                    <a:p>
                      <a:pPr marL="0" marR="0" indent="0" algn="ctr" defTabSz="4525830" rtl="0" eaLnBrk="1" fontAlgn="auto" latinLnBrk="0" hangingPunct="1">
                        <a:lnSpc>
                          <a:spcPct val="100000"/>
                        </a:lnSpc>
                        <a:spcBef>
                          <a:spcPts val="0"/>
                        </a:spcBef>
                        <a:spcAft>
                          <a:spcPts val="0"/>
                        </a:spcAft>
                        <a:buClrTx/>
                        <a:buSzTx/>
                        <a:buFontTx/>
                        <a:buNone/>
                        <a:tabLst/>
                        <a:defRPr/>
                      </a:pPr>
                      <a:r>
                        <a:rPr lang="en-US" sz="1800" baseline="0" dirty="0" err="1" smtClean="0"/>
                        <a:t>Bivariate</a:t>
                      </a:r>
                      <a:r>
                        <a:rPr lang="en-US" sz="1800" baseline="0" dirty="0" smtClean="0"/>
                        <a:t> correlation </a:t>
                      </a:r>
                      <a:endParaRPr lang="en-US" sz="1800" dirty="0" smtClean="0">
                        <a:latin typeface="Times New Roman" pitchFamily="18" charset="0"/>
                        <a:ea typeface="Calibri"/>
                        <a:cs typeface="Times New Roman" pitchFamily="18" charset="0"/>
                      </a:endParaRPr>
                    </a:p>
                  </a:txBody>
                  <a:tcPr marL="77681" marR="77681" marT="77317" marB="77317"/>
                </a:tc>
                <a:tc hMerge="1">
                  <a:txBody>
                    <a:bodyPr/>
                    <a:lstStyle/>
                    <a:p>
                      <a:pPr marL="0" marR="0" lvl="0" indent="0" algn="just" defTabSz="4172343" rtl="0" eaLnBrk="1" fontAlgn="auto" latinLnBrk="0" hangingPunct="1">
                        <a:lnSpc>
                          <a:spcPct val="115000"/>
                        </a:lnSpc>
                        <a:spcBef>
                          <a:spcPts val="0"/>
                        </a:spcBef>
                        <a:spcAft>
                          <a:spcPts val="0"/>
                        </a:spcAft>
                        <a:buClrTx/>
                        <a:buSzTx/>
                        <a:buFontTx/>
                        <a:buNone/>
                        <a:tabLst/>
                        <a:defRPr/>
                      </a:pPr>
                      <a:endParaRPr kumimoji="0" lang="el-GR" sz="3000" u="none" strike="noStrike" kern="1200" cap="none" spc="0" normalizeH="0" baseline="0" noProof="0" dirty="0" smtClean="0">
                        <a:ln>
                          <a:noFill/>
                        </a:ln>
                        <a:effectLst/>
                        <a:uLnTx/>
                        <a:uFillTx/>
                        <a:latin typeface="Times New Roman" pitchFamily="18" charset="0"/>
                        <a:cs typeface="Times New Roman" pitchFamily="18" charset="0"/>
                      </a:endParaRPr>
                    </a:p>
                  </a:txBody>
                  <a:tcPr marL="77681" marR="77681" marT="77317" marB="77317"/>
                </a:tc>
              </a:tr>
              <a:tr h="894092">
                <a:tc>
                  <a:txBody>
                    <a:bodyPr/>
                    <a:lstStyle/>
                    <a:p>
                      <a:pPr algn="just">
                        <a:lnSpc>
                          <a:spcPct val="115000"/>
                        </a:lnSpc>
                        <a:spcAft>
                          <a:spcPts val="0"/>
                        </a:spcAft>
                      </a:pPr>
                      <a:r>
                        <a:rPr lang="en-US" sz="1800" dirty="0" smtClean="0"/>
                        <a:t>Parameter </a:t>
                      </a:r>
                      <a:endParaRPr lang="en-US" sz="1800" dirty="0">
                        <a:latin typeface="Times New Roman" pitchFamily="18" charset="0"/>
                        <a:ea typeface="Calibri"/>
                        <a:cs typeface="Times New Roman" pitchFamily="18" charset="0"/>
                      </a:endParaRPr>
                    </a:p>
                  </a:txBody>
                  <a:tcPr marL="58260" marR="58260" marT="0" marB="0"/>
                </a:tc>
                <a:tc>
                  <a:txBody>
                    <a:bodyPr/>
                    <a:lstStyle/>
                    <a:p>
                      <a:pPr algn="just">
                        <a:lnSpc>
                          <a:spcPct val="115000"/>
                        </a:lnSpc>
                        <a:spcAft>
                          <a:spcPts val="0"/>
                        </a:spcAft>
                      </a:pPr>
                      <a:r>
                        <a:rPr lang="en-US" sz="1800" dirty="0" smtClean="0"/>
                        <a:t>    mean ± SD</a:t>
                      </a:r>
                      <a:endParaRPr lang="el-GR" sz="1800" dirty="0">
                        <a:latin typeface="Times New Roman" pitchFamily="18" charset="0"/>
                        <a:ea typeface="Calibri"/>
                        <a:cs typeface="Times New Roman" pitchFamily="18" charset="0"/>
                      </a:endParaRPr>
                    </a:p>
                  </a:txBody>
                  <a:tcPr marL="58260" marR="58260" marT="0" marB="0"/>
                </a:tc>
                <a:tc>
                  <a:txBody>
                    <a:bodyPr/>
                    <a:lstStyle/>
                    <a:p>
                      <a:pPr algn="ctr"/>
                      <a:r>
                        <a:rPr lang="en-US" sz="1800" dirty="0" smtClean="0"/>
                        <a:t>r</a:t>
                      </a:r>
                      <a:endParaRPr lang="en-US" sz="1800" dirty="0">
                        <a:latin typeface="Times New Roman" pitchFamily="18" charset="0"/>
                        <a:cs typeface="Times New Roman" pitchFamily="18" charset="0"/>
                      </a:endParaRPr>
                    </a:p>
                  </a:txBody>
                  <a:tcPr marL="77681" marR="77681" marT="77317" marB="77317"/>
                </a:tc>
                <a:tc>
                  <a:txBody>
                    <a:bodyPr/>
                    <a:lstStyle/>
                    <a:p>
                      <a:pPr marL="0" marR="0" lvl="0" indent="0" algn="ctr" defTabSz="4172343" rtl="0" eaLnBrk="1" fontAlgn="auto" latinLnBrk="0" hangingPunct="1">
                        <a:lnSpc>
                          <a:spcPct val="115000"/>
                        </a:lnSpc>
                        <a:spcBef>
                          <a:spcPts val="0"/>
                        </a:spcBef>
                        <a:spcAft>
                          <a:spcPts val="0"/>
                        </a:spcAft>
                        <a:buClrTx/>
                        <a:buSzTx/>
                        <a:buFontTx/>
                        <a:buNone/>
                        <a:tabLst/>
                        <a:defRPr/>
                      </a:pPr>
                      <a:r>
                        <a:rPr kumimoji="0" lang="en-US" sz="1800" u="none" strike="noStrike" kern="1200" cap="none" spc="0" normalizeH="0" baseline="0" noProof="0" dirty="0" smtClean="0">
                          <a:ln>
                            <a:noFill/>
                          </a:ln>
                          <a:effectLst/>
                          <a:uLnTx/>
                          <a:uFillTx/>
                        </a:rPr>
                        <a:t>p</a:t>
                      </a:r>
                      <a:endParaRPr kumimoji="0" lang="el-GR" sz="1800" u="none" strike="noStrike" kern="1200" cap="none" spc="0" normalizeH="0" baseline="0" noProof="0" dirty="0" smtClean="0">
                        <a:ln>
                          <a:noFill/>
                        </a:ln>
                        <a:effectLst/>
                        <a:uLnTx/>
                        <a:uFillTx/>
                        <a:latin typeface="Times New Roman" pitchFamily="18" charset="0"/>
                        <a:cs typeface="Times New Roman" pitchFamily="18" charset="0"/>
                      </a:endParaRPr>
                    </a:p>
                  </a:txBody>
                  <a:tcPr marL="77681" marR="77681" marT="77317" marB="77317"/>
                </a:tc>
              </a:tr>
              <a:tr h="447046">
                <a:tc>
                  <a:txBody>
                    <a:bodyPr/>
                    <a:lstStyle/>
                    <a:p>
                      <a:pPr algn="just">
                        <a:lnSpc>
                          <a:spcPct val="115000"/>
                        </a:lnSpc>
                        <a:spcAft>
                          <a:spcPts val="0"/>
                        </a:spcAft>
                      </a:pPr>
                      <a:r>
                        <a:rPr lang="en-US" sz="1800" dirty="0"/>
                        <a:t>CMR-TAPSE (cm)</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1.4±0.4</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endParaRPr lang="en-US" sz="180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endParaRPr lang="en-US" sz="1800">
                        <a:latin typeface="Times New Roman" pitchFamily="18" charset="0"/>
                        <a:ea typeface="Calibri"/>
                        <a:cs typeface="Times New Roman" pitchFamily="18" charset="0"/>
                      </a:endParaRPr>
                    </a:p>
                  </a:txBody>
                  <a:tcPr marL="68580" marR="68580" marT="0" marB="0"/>
                </a:tc>
              </a:tr>
              <a:tr h="447046">
                <a:tc>
                  <a:txBody>
                    <a:bodyPr/>
                    <a:lstStyle/>
                    <a:p>
                      <a:pPr algn="just">
                        <a:lnSpc>
                          <a:spcPct val="115000"/>
                        </a:lnSpc>
                        <a:spcAft>
                          <a:spcPts val="0"/>
                        </a:spcAft>
                      </a:pPr>
                      <a:r>
                        <a:rPr lang="en-US" sz="1800" dirty="0" err="1"/>
                        <a:t>CDi</a:t>
                      </a:r>
                      <a:r>
                        <a:rPr lang="en-US" sz="1800" dirty="0"/>
                        <a:t> (%)</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66.8±19.5</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-0.680</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a:t>0.004</a:t>
                      </a:r>
                      <a:endParaRPr lang="el-GR" sz="1800">
                        <a:latin typeface="Times New Roman" pitchFamily="18" charset="0"/>
                        <a:ea typeface="Calibri"/>
                        <a:cs typeface="Times New Roman" pitchFamily="18" charset="0"/>
                      </a:endParaRPr>
                    </a:p>
                  </a:txBody>
                  <a:tcPr marL="68580" marR="68580" marT="0" marB="0"/>
                </a:tc>
              </a:tr>
              <a:tr h="447046">
                <a:tc>
                  <a:txBody>
                    <a:bodyPr/>
                    <a:lstStyle/>
                    <a:p>
                      <a:pPr algn="just">
                        <a:lnSpc>
                          <a:spcPct val="115000"/>
                        </a:lnSpc>
                        <a:spcAft>
                          <a:spcPts val="0"/>
                        </a:spcAft>
                      </a:pPr>
                      <a:r>
                        <a:rPr lang="en-US" sz="1800" dirty="0"/>
                        <a:t>CR </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0.6±0.2</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0.509</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a:t>&lt;0.05</a:t>
                      </a:r>
                      <a:endParaRPr lang="el-GR" sz="1800">
                        <a:latin typeface="Times New Roman" pitchFamily="18" charset="0"/>
                        <a:ea typeface="Calibri"/>
                        <a:cs typeface="Times New Roman" pitchFamily="18" charset="0"/>
                      </a:endParaRPr>
                    </a:p>
                  </a:txBody>
                  <a:tcPr marL="68580" marR="68580" marT="0" marB="0"/>
                </a:tc>
              </a:tr>
              <a:tr h="447046">
                <a:tc>
                  <a:txBody>
                    <a:bodyPr/>
                    <a:lstStyle/>
                    <a:p>
                      <a:pPr algn="just">
                        <a:lnSpc>
                          <a:spcPct val="115000"/>
                        </a:lnSpc>
                        <a:spcAft>
                          <a:spcPts val="0"/>
                        </a:spcAft>
                      </a:pPr>
                      <a:r>
                        <a:rPr lang="en-US" sz="1800" dirty="0" err="1"/>
                        <a:t>LVSei</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1.7±0.5</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-0.732</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0.002</a:t>
                      </a:r>
                      <a:endParaRPr lang="el-GR" sz="1800" dirty="0">
                        <a:latin typeface="Times New Roman" pitchFamily="18" charset="0"/>
                        <a:ea typeface="Calibri"/>
                        <a:cs typeface="Times New Roman" pitchFamily="18" charset="0"/>
                      </a:endParaRPr>
                    </a:p>
                  </a:txBody>
                  <a:tcPr marL="68580" marR="68580" marT="0" marB="0"/>
                </a:tc>
              </a:tr>
              <a:tr h="447046">
                <a:tc>
                  <a:txBody>
                    <a:bodyPr/>
                    <a:lstStyle/>
                    <a:p>
                      <a:pPr algn="just">
                        <a:lnSpc>
                          <a:spcPct val="115000"/>
                        </a:lnSpc>
                        <a:spcAft>
                          <a:spcPts val="0"/>
                        </a:spcAft>
                      </a:pPr>
                      <a:r>
                        <a:rPr lang="en-US" sz="1800" dirty="0" err="1"/>
                        <a:t>LVDei</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1.4±0.2</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a:t>-0.625</a:t>
                      </a:r>
                      <a:endParaRPr lang="el-GR" sz="180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0.01</a:t>
                      </a:r>
                      <a:endParaRPr lang="el-GR" sz="1800" dirty="0">
                        <a:latin typeface="Times New Roman" pitchFamily="18" charset="0"/>
                        <a:ea typeface="Calibri"/>
                        <a:cs typeface="Times New Roman" pitchFamily="18" charset="0"/>
                      </a:endParaRPr>
                    </a:p>
                  </a:txBody>
                  <a:tcPr marL="68580" marR="68580" marT="0" marB="0"/>
                </a:tc>
              </a:tr>
              <a:tr h="447046">
                <a:tc>
                  <a:txBody>
                    <a:bodyPr/>
                    <a:lstStyle/>
                    <a:p>
                      <a:pPr algn="just">
                        <a:lnSpc>
                          <a:spcPct val="115000"/>
                        </a:lnSpc>
                        <a:spcAft>
                          <a:spcPts val="0"/>
                        </a:spcAft>
                      </a:pPr>
                      <a:r>
                        <a:rPr lang="en-US" sz="1800" dirty="0"/>
                        <a:t>Echo-TAPSE (cm)</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1.8±0.3</a:t>
                      </a:r>
                      <a:endParaRPr lang="el-GR" sz="1800" dirty="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a:t>0.625</a:t>
                      </a:r>
                      <a:endParaRPr lang="el-GR" sz="1800">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en-US" sz="1800" dirty="0"/>
                        <a:t>0.01</a:t>
                      </a:r>
                      <a:endParaRPr lang="el-GR" sz="1800" dirty="0">
                        <a:latin typeface="Times New Roman" pitchFamily="18" charset="0"/>
                        <a:ea typeface="Calibri"/>
                        <a:cs typeface="Times New Roman" pitchFamily="18" charset="0"/>
                      </a:endParaRPr>
                    </a:p>
                  </a:txBody>
                  <a:tcPr marL="68580" marR="68580" marT="0" marB="0"/>
                </a:tc>
              </a:tr>
            </a:tbl>
          </a:graphicData>
        </a:graphic>
      </p:graphicFrame>
      <p:sp>
        <p:nvSpPr>
          <p:cNvPr id="5" name="TextBox 4"/>
          <p:cNvSpPr txBox="1"/>
          <p:nvPr/>
        </p:nvSpPr>
        <p:spPr>
          <a:xfrm>
            <a:off x="641569" y="5381647"/>
            <a:ext cx="8170190" cy="1218795"/>
          </a:xfrm>
          <a:prstGeom prst="rect">
            <a:avLst/>
          </a:prstGeom>
          <a:noFill/>
        </p:spPr>
        <p:txBody>
          <a:bodyPr wrap="square" rtlCol="0">
            <a:spAutoFit/>
          </a:bodyPr>
          <a:lstStyle/>
          <a:p>
            <a:pPr algn="just">
              <a:lnSpc>
                <a:spcPct val="115000"/>
              </a:lnSpc>
              <a:spcAft>
                <a:spcPts val="0"/>
              </a:spcAft>
            </a:pPr>
            <a:r>
              <a:rPr lang="en-US" sz="1600" dirty="0"/>
              <a:t>CMR-TAPSE: tricuspid annular plane systolic excursion obtained by </a:t>
            </a:r>
            <a:r>
              <a:rPr lang="en-US" sz="1600" dirty="0" smtClean="0"/>
              <a:t>CMR </a:t>
            </a:r>
          </a:p>
          <a:p>
            <a:pPr algn="just">
              <a:lnSpc>
                <a:spcPct val="115000"/>
              </a:lnSpc>
              <a:spcAft>
                <a:spcPts val="0"/>
              </a:spcAft>
            </a:pPr>
            <a:r>
              <a:rPr lang="en-US" sz="1600" dirty="0" smtClean="0"/>
              <a:t>echo</a:t>
            </a:r>
            <a:r>
              <a:rPr lang="en-US" sz="1600" dirty="0"/>
              <a:t>-TAPSE: tricuspid annular plane systolic excursion obtained by </a:t>
            </a:r>
            <a:r>
              <a:rPr lang="en-US" sz="1600" dirty="0" smtClean="0"/>
              <a:t>echocardiography </a:t>
            </a:r>
          </a:p>
          <a:p>
            <a:pPr algn="just">
              <a:lnSpc>
                <a:spcPct val="115000"/>
              </a:lnSpc>
              <a:spcAft>
                <a:spcPts val="0"/>
              </a:spcAft>
            </a:pPr>
            <a:r>
              <a:rPr lang="el-GR" sz="1600" dirty="0" smtClean="0"/>
              <a:t>C</a:t>
            </a:r>
            <a:r>
              <a:rPr lang="en-US" sz="1600" dirty="0" smtClean="0"/>
              <a:t>D</a:t>
            </a:r>
            <a:r>
              <a:rPr lang="el-GR" sz="1600" dirty="0" smtClean="0"/>
              <a:t>i</a:t>
            </a:r>
            <a:r>
              <a:rPr lang="el-GR" sz="1600" dirty="0"/>
              <a:t>:</a:t>
            </a:r>
            <a:r>
              <a:rPr lang="en-US" sz="1600" dirty="0"/>
              <a:t> </a:t>
            </a:r>
            <a:r>
              <a:rPr lang="el-GR" sz="1600" dirty="0"/>
              <a:t>curvature duration index, CR:curvature </a:t>
            </a:r>
            <a:r>
              <a:rPr lang="el-GR" sz="1600" dirty="0" smtClean="0"/>
              <a:t>ratio</a:t>
            </a:r>
          </a:p>
          <a:p>
            <a:pPr algn="just">
              <a:lnSpc>
                <a:spcPct val="115000"/>
              </a:lnSpc>
              <a:spcAft>
                <a:spcPts val="0"/>
              </a:spcAft>
            </a:pPr>
            <a:r>
              <a:rPr lang="el-GR" sz="1600" dirty="0" smtClean="0"/>
              <a:t>LVSei</a:t>
            </a:r>
            <a:r>
              <a:rPr lang="el-GR" sz="1600" dirty="0"/>
              <a:t>-LVDei:left ventricular eccentricity index in end-systole and end-diastole</a:t>
            </a:r>
            <a:r>
              <a:rPr lang="en-US" sz="1600" dirty="0"/>
              <a:t>.</a:t>
            </a:r>
            <a:endParaRPr lang="el-GR" sz="16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3093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1138315"/>
            <a:ext cx="7315200" cy="1154097"/>
          </a:xfrm>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lgn="just"/>
            <a:r>
              <a:rPr lang="en-US" sz="2800" dirty="0">
                <a:latin typeface="Times New Roman" pitchFamily="18" charset="0"/>
                <a:cs typeface="Times New Roman" pitchFamily="18" charset="0"/>
              </a:rPr>
              <a:t>CMR is a useful tool for the non invasive and reproducible evaluation of RV function and pressure overload of PAH patients.</a:t>
            </a:r>
          </a:p>
          <a:p>
            <a:endParaRPr lang="en-US" dirty="0"/>
          </a:p>
        </p:txBody>
      </p:sp>
    </p:spTree>
    <p:extLst>
      <p:ext uri="{BB962C8B-B14F-4D97-AF65-F5344CB8AC3E}">
        <p14:creationId xmlns:p14="http://schemas.microsoft.com/office/powerpoint/2010/main" val="120201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1239915"/>
            <a:ext cx="8051800" cy="1154097"/>
          </a:xfrm>
        </p:spPr>
        <p:txBody>
          <a:bodyPr>
            <a:noAutofit/>
          </a:bodyPr>
          <a:lstStyle/>
          <a:p>
            <a:pPr algn="just"/>
            <a:r>
              <a:rPr lang="en-US" sz="2800" dirty="0">
                <a:solidFill>
                  <a:schemeClr val="tx1"/>
                </a:solidFill>
                <a:latin typeface="Times New Roman" pitchFamily="18" charset="0"/>
                <a:cs typeface="Times New Roman" pitchFamily="18" charset="0"/>
              </a:rPr>
              <a:t>Study is funded by the Hellenic Society of Cardiology</a:t>
            </a:r>
            <a:br>
              <a:rPr lang="en-US" sz="2800" dirty="0">
                <a:solidFill>
                  <a:schemeClr val="tx1"/>
                </a:solidFill>
                <a:latin typeface="Times New Roman" pitchFamily="18" charset="0"/>
                <a:cs typeface="Times New Roman" pitchFamily="18" charset="0"/>
              </a:rPr>
            </a:br>
            <a:endParaRPr lang="en-US" sz="2800" dirty="0"/>
          </a:p>
        </p:txBody>
      </p:sp>
      <p:sp>
        <p:nvSpPr>
          <p:cNvPr id="3" name="Content Placeholder 2"/>
          <p:cNvSpPr>
            <a:spLocks noGrp="1"/>
          </p:cNvSpPr>
          <p:nvPr>
            <p:ph idx="1"/>
          </p:nvPr>
        </p:nvSpPr>
        <p:spPr>
          <a:xfrm>
            <a:off x="1549400" y="2580566"/>
            <a:ext cx="6896100" cy="3539527"/>
          </a:xfrm>
        </p:spPr>
        <p:txBody>
          <a:bodyPr/>
          <a:lstStyle/>
          <a:p>
            <a:pPr marL="45720" indent="0" defTabSz="5003481" fontAlgn="auto">
              <a:spcBef>
                <a:spcPts val="0"/>
              </a:spcBef>
              <a:spcAft>
                <a:spcPts val="0"/>
              </a:spcAft>
              <a:buNone/>
              <a:defRPr/>
            </a:pPr>
            <a:r>
              <a:rPr lang="en-US" dirty="0" smtClean="0">
                <a:solidFill>
                  <a:schemeClr val="tx2"/>
                </a:solidFill>
                <a:latin typeface="Times New Roman" pitchFamily="18" charset="0"/>
                <a:cs typeface="Times New Roman" pitchFamily="18" charset="0"/>
              </a:rPr>
              <a:t>Corresponding </a:t>
            </a:r>
            <a:r>
              <a:rPr lang="en-US" dirty="0">
                <a:solidFill>
                  <a:schemeClr val="tx2"/>
                </a:solidFill>
                <a:latin typeface="Times New Roman" pitchFamily="18" charset="0"/>
                <a:cs typeface="Times New Roman" pitchFamily="18" charset="0"/>
              </a:rPr>
              <a:t>author: </a:t>
            </a:r>
            <a:endParaRPr lang="en-US" dirty="0" smtClean="0">
              <a:solidFill>
                <a:schemeClr val="tx2"/>
              </a:solidFill>
              <a:latin typeface="Times New Roman" pitchFamily="18" charset="0"/>
              <a:cs typeface="Times New Roman" pitchFamily="18" charset="0"/>
            </a:endParaRPr>
          </a:p>
          <a:p>
            <a:pPr marL="45720" indent="0" defTabSz="5003481" fontAlgn="auto">
              <a:spcBef>
                <a:spcPts val="0"/>
              </a:spcBef>
              <a:spcAft>
                <a:spcPts val="0"/>
              </a:spcAft>
              <a:buNone/>
              <a:defRPr/>
            </a:pPr>
            <a:r>
              <a:rPr lang="en-US" dirty="0" smtClean="0">
                <a:latin typeface="Times New Roman" pitchFamily="18" charset="0"/>
                <a:cs typeface="Times New Roman" pitchFamily="18" charset="0"/>
              </a:rPr>
              <a:t>Alexandros Kallifatidis </a:t>
            </a:r>
          </a:p>
          <a:p>
            <a:pPr marL="45720" indent="0" defTabSz="5003481" fontAlgn="auto">
              <a:spcBef>
                <a:spcPts val="0"/>
              </a:spcBef>
              <a:spcAft>
                <a:spcPts val="0"/>
              </a:spcAft>
              <a:buNone/>
              <a:defRPr/>
            </a:pPr>
            <a:r>
              <a:rPr lang="en-US" sz="1800" dirty="0" err="1" smtClean="0">
                <a:latin typeface="Times New Roman" pitchFamily="18" charset="0"/>
                <a:cs typeface="Times New Roman" pitchFamily="18" charset="0"/>
              </a:rPr>
              <a:t>St.Luke’s</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Hospital, </a:t>
            </a:r>
            <a:endParaRPr lang="en-US" sz="1800" dirty="0" smtClean="0">
              <a:latin typeface="Times New Roman" pitchFamily="18" charset="0"/>
              <a:cs typeface="Times New Roman" pitchFamily="18" charset="0"/>
            </a:endParaRPr>
          </a:p>
          <a:p>
            <a:pPr marL="45720" indent="0" defTabSz="5003481" fontAlgn="auto">
              <a:spcBef>
                <a:spcPts val="0"/>
              </a:spcBef>
              <a:spcAft>
                <a:spcPts val="0"/>
              </a:spcAft>
              <a:buNone/>
              <a:defRPr/>
            </a:pPr>
            <a:r>
              <a:rPr lang="en-US" sz="1800" dirty="0" smtClean="0">
                <a:latin typeface="Times New Roman" pitchFamily="18" charset="0"/>
                <a:cs typeface="Times New Roman" pitchFamily="18" charset="0"/>
              </a:rPr>
              <a:t>Department </a:t>
            </a:r>
            <a:r>
              <a:rPr lang="en-US" sz="1800" dirty="0">
                <a:latin typeface="Times New Roman" pitchFamily="18" charset="0"/>
                <a:cs typeface="Times New Roman" pitchFamily="18" charset="0"/>
              </a:rPr>
              <a:t>of Radiology, </a:t>
            </a:r>
            <a:endParaRPr lang="en-US" sz="1800" dirty="0" smtClean="0">
              <a:latin typeface="Times New Roman" pitchFamily="18" charset="0"/>
              <a:cs typeface="Times New Roman" pitchFamily="18" charset="0"/>
            </a:endParaRPr>
          </a:p>
          <a:p>
            <a:pPr marL="45720" indent="0" defTabSz="5003481" fontAlgn="auto">
              <a:spcBef>
                <a:spcPts val="0"/>
              </a:spcBef>
              <a:spcAft>
                <a:spcPts val="0"/>
              </a:spcAft>
              <a:buNone/>
              <a:defRPr/>
            </a:pPr>
            <a:r>
              <a:rPr lang="en-US" sz="1800" dirty="0" smtClean="0">
                <a:latin typeface="Times New Roman" pitchFamily="18" charset="0"/>
                <a:cs typeface="Times New Roman" pitchFamily="18" charset="0"/>
              </a:rPr>
              <a:t>Panorama</a:t>
            </a:r>
            <a:r>
              <a:rPr lang="en-US" sz="1800" dirty="0">
                <a:latin typeface="Times New Roman" pitchFamily="18" charset="0"/>
                <a:cs typeface="Times New Roman" pitchFamily="18" charset="0"/>
              </a:rPr>
              <a:t>, 55236, Thessaloniki, Greece</a:t>
            </a:r>
          </a:p>
          <a:p>
            <a:pPr marL="45720" indent="0" defTabSz="5003481" fontAlgn="auto">
              <a:spcBef>
                <a:spcPts val="0"/>
              </a:spcBef>
              <a:spcAft>
                <a:spcPts val="0"/>
              </a:spcAft>
              <a:buNone/>
              <a:defRPr/>
            </a:pPr>
            <a:r>
              <a:rPr lang="en-US" sz="1800" dirty="0" smtClean="0">
                <a:latin typeface="Times New Roman" pitchFamily="18" charset="0"/>
                <a:cs typeface="Times New Roman" pitchFamily="18" charset="0"/>
              </a:rPr>
              <a:t>email</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alexandros.kallifatidis@yahoo.gr</a:t>
            </a:r>
            <a:endParaRPr lang="el-GR" sz="1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65110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37</TotalTime>
  <Words>834</Words>
  <Application>Microsoft Macintosh PowerPoint</Application>
  <PresentationFormat>On-screen Show (4:3)</PresentationFormat>
  <Paragraphs>73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Perspective</vt:lpstr>
      <vt:lpstr>  Potential value of cardiac magnetic resonance obtained long-axis right ventricular displacement in the evaluation of patients with pulmonary arterial hypertension  Sophia-Anastasia Mouratoglou,1 Alexandros Kallifatidis,2 George Giannakoulas,1 Julia Grapsa,4 Vasileios Kamperidis,1 Georgia Pitsiou,3 Ioannis Stanopoulos,3 Stavros Hadjimiltiades,1 Haralambos Karvounis1   </vt:lpstr>
      <vt:lpstr>Purpose</vt:lpstr>
      <vt:lpstr>Methods</vt:lpstr>
      <vt:lpstr>PowerPoint Presentation</vt:lpstr>
      <vt:lpstr>Short-axis view. Eccentricity index calculation in end-diastole (A) &amp; end-systole (B) and curvature ratio calculation in end-systole (C).  </vt:lpstr>
      <vt:lpstr>Results</vt:lpstr>
      <vt:lpstr>PowerPoint Presentation</vt:lpstr>
      <vt:lpstr>Conclusion</vt:lpstr>
      <vt:lpstr>Study is funded by the Hellenic Society of Cardiology </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Alexandros Kallifatidis</dc:creator>
  <cp:lastModifiedBy>Alexandros Kallifatidis</cp:lastModifiedBy>
  <cp:revision>10</cp:revision>
  <dcterms:created xsi:type="dcterms:W3CDTF">2014-05-09T19:29:34Z</dcterms:created>
  <dcterms:modified xsi:type="dcterms:W3CDTF">2014-05-09T20:07:22Z</dcterms:modified>
</cp:coreProperties>
</file>